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 id="2147483652" r:id="rId5"/>
    <p:sldMasterId id="2147483654" r:id="rId6"/>
    <p:sldMasterId id="2147483656" r:id="rId7"/>
    <p:sldMasterId id="2147483658" r:id="rId8"/>
    <p:sldMasterId id="2147483660" r:id="rId9"/>
    <p:sldMasterId id="2147483662" r:id="rId10"/>
    <p:sldMasterId id="2147483664" r:id="rId11"/>
    <p:sldMasterId id="2147483666" r:id="rId12"/>
    <p:sldMasterId id="2147483668" r:id="rId13"/>
    <p:sldMasterId id="2147483670" r:id="rId14"/>
    <p:sldMasterId id="2147483672"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Lst>
  <p:sldSz cy="6858000" cx="12192000"/>
  <p:notesSz cx="6858000" cy="1857375"/>
  <p:embeddedFontLst>
    <p:embeddedFont>
      <p:font typeface="Roboto Mon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8" roundtripDataSignature="AMtx7mhaZO1HIvSuiFscUc7RfpKa4NRX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24.xml"/><Relationship Id="rId42" Type="http://schemas.openxmlformats.org/officeDocument/2006/relationships/slide" Target="slides/slide26.xml"/><Relationship Id="rId41" Type="http://schemas.openxmlformats.org/officeDocument/2006/relationships/slide" Target="slides/slide25.xml"/><Relationship Id="rId44" Type="http://schemas.openxmlformats.org/officeDocument/2006/relationships/slide" Target="slides/slide28.xml"/><Relationship Id="rId43" Type="http://schemas.openxmlformats.org/officeDocument/2006/relationships/slide" Target="slides/slide27.xml"/><Relationship Id="rId46" Type="http://schemas.openxmlformats.org/officeDocument/2006/relationships/slide" Target="slides/slide30.xml"/><Relationship Id="rId45" Type="http://schemas.openxmlformats.org/officeDocument/2006/relationships/slide" Target="slides/slide29.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slide" Target="slides/slide32.xml"/><Relationship Id="rId47" Type="http://schemas.openxmlformats.org/officeDocument/2006/relationships/slide" Target="slides/slide31.xml"/><Relationship Id="rId49" Type="http://schemas.openxmlformats.org/officeDocument/2006/relationships/slide" Target="slides/slide33.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15.xml"/><Relationship Id="rId30" Type="http://schemas.openxmlformats.org/officeDocument/2006/relationships/slide" Target="slides/slide14.xml"/><Relationship Id="rId33" Type="http://schemas.openxmlformats.org/officeDocument/2006/relationships/slide" Target="slides/slide17.xml"/><Relationship Id="rId32" Type="http://schemas.openxmlformats.org/officeDocument/2006/relationships/slide" Target="slides/slide16.xml"/><Relationship Id="rId35" Type="http://schemas.openxmlformats.org/officeDocument/2006/relationships/slide" Target="slides/slide19.xml"/><Relationship Id="rId34" Type="http://schemas.openxmlformats.org/officeDocument/2006/relationships/slide" Target="slides/slide18.xml"/><Relationship Id="rId37" Type="http://schemas.openxmlformats.org/officeDocument/2006/relationships/slide" Target="slides/slide21.xml"/><Relationship Id="rId36" Type="http://schemas.openxmlformats.org/officeDocument/2006/relationships/slide" Target="slides/slide20.xml"/><Relationship Id="rId39" Type="http://schemas.openxmlformats.org/officeDocument/2006/relationships/slide" Target="slides/slide23.xml"/><Relationship Id="rId38" Type="http://schemas.openxmlformats.org/officeDocument/2006/relationships/slide" Target="slides/slide22.xml"/><Relationship Id="rId62" Type="http://schemas.openxmlformats.org/officeDocument/2006/relationships/slide" Target="slides/slide46.xml"/><Relationship Id="rId61" Type="http://schemas.openxmlformats.org/officeDocument/2006/relationships/slide" Target="slides/slide45.xml"/><Relationship Id="rId20" Type="http://schemas.openxmlformats.org/officeDocument/2006/relationships/slide" Target="slides/slide4.xml"/><Relationship Id="rId64" Type="http://schemas.openxmlformats.org/officeDocument/2006/relationships/font" Target="fonts/RobotoMono-regular.fntdata"/><Relationship Id="rId63" Type="http://schemas.openxmlformats.org/officeDocument/2006/relationships/slide" Target="slides/slide47.xml"/><Relationship Id="rId22" Type="http://schemas.openxmlformats.org/officeDocument/2006/relationships/slide" Target="slides/slide6.xml"/><Relationship Id="rId66" Type="http://schemas.openxmlformats.org/officeDocument/2006/relationships/font" Target="fonts/RobotoMono-italic.fntdata"/><Relationship Id="rId21" Type="http://schemas.openxmlformats.org/officeDocument/2006/relationships/slide" Target="slides/slide5.xml"/><Relationship Id="rId65" Type="http://schemas.openxmlformats.org/officeDocument/2006/relationships/font" Target="fonts/RobotoMono-bold.fntdata"/><Relationship Id="rId24" Type="http://schemas.openxmlformats.org/officeDocument/2006/relationships/slide" Target="slides/slide8.xml"/><Relationship Id="rId68" Type="http://customschemas.google.com/relationships/presentationmetadata" Target="metadata"/><Relationship Id="rId23" Type="http://schemas.openxmlformats.org/officeDocument/2006/relationships/slide" Target="slides/slide7.xml"/><Relationship Id="rId67" Type="http://schemas.openxmlformats.org/officeDocument/2006/relationships/font" Target="fonts/RobotoMono-boldItalic.fntdata"/><Relationship Id="rId60" Type="http://schemas.openxmlformats.org/officeDocument/2006/relationships/slide" Target="slides/slide44.xml"/><Relationship Id="rId26" Type="http://schemas.openxmlformats.org/officeDocument/2006/relationships/slide" Target="slides/slide10.xml"/><Relationship Id="rId25" Type="http://schemas.openxmlformats.org/officeDocument/2006/relationships/slide" Target="slides/slide9.xml"/><Relationship Id="rId28" Type="http://schemas.openxmlformats.org/officeDocument/2006/relationships/slide" Target="slides/slide12.xml"/><Relationship Id="rId27" Type="http://schemas.openxmlformats.org/officeDocument/2006/relationships/slide" Target="slides/slide11.xml"/><Relationship Id="rId29" Type="http://schemas.openxmlformats.org/officeDocument/2006/relationships/slide" Target="slides/slide13.xml"/><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slide" Target="slides/slide37.xml"/><Relationship Id="rId52" Type="http://schemas.openxmlformats.org/officeDocument/2006/relationships/slide" Target="slides/slide36.xml"/><Relationship Id="rId11" Type="http://schemas.openxmlformats.org/officeDocument/2006/relationships/slideMaster" Target="slideMasters/slideMaster9.xml"/><Relationship Id="rId55" Type="http://schemas.openxmlformats.org/officeDocument/2006/relationships/slide" Target="slides/slide39.xml"/><Relationship Id="rId10" Type="http://schemas.openxmlformats.org/officeDocument/2006/relationships/slideMaster" Target="slideMasters/slideMaster8.xml"/><Relationship Id="rId54" Type="http://schemas.openxmlformats.org/officeDocument/2006/relationships/slide" Target="slides/slide38.xml"/><Relationship Id="rId13" Type="http://schemas.openxmlformats.org/officeDocument/2006/relationships/slideMaster" Target="slideMasters/slideMaster11.xml"/><Relationship Id="rId57" Type="http://schemas.openxmlformats.org/officeDocument/2006/relationships/slide" Target="slides/slide41.xml"/><Relationship Id="rId12" Type="http://schemas.openxmlformats.org/officeDocument/2006/relationships/slideMaster" Target="slideMasters/slideMaster10.xml"/><Relationship Id="rId56" Type="http://schemas.openxmlformats.org/officeDocument/2006/relationships/slide" Target="slides/slide40.xml"/><Relationship Id="rId15" Type="http://schemas.openxmlformats.org/officeDocument/2006/relationships/slideMaster" Target="slideMasters/slideMaster13.xml"/><Relationship Id="rId59" Type="http://schemas.openxmlformats.org/officeDocument/2006/relationships/slide" Target="slides/slide43.xml"/><Relationship Id="rId14" Type="http://schemas.openxmlformats.org/officeDocument/2006/relationships/slideMaster" Target="slideMasters/slideMaster12.xml"/><Relationship Id="rId58" Type="http://schemas.openxmlformats.org/officeDocument/2006/relationships/slide" Target="slides/slide42.xml"/><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 name="Google Shape;123;p1: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 name="Google Shape;190;p10: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 name="Google Shape;198;p11: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 name="Google Shape;205;p12: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 name="Google Shape;212;p13: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 name="Google Shape;219;p14: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6:notes"/>
          <p:cNvSpPr/>
          <p:nvPr>
            <p:ph idx="2" type="sldImg"/>
          </p:nvPr>
        </p:nvSpPr>
        <p:spPr>
          <a:xfrm>
            <a:off x="685800" y="1143000"/>
            <a:ext cx="5485680" cy="3085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6:notes"/>
          <p:cNvSpPr txBox="1"/>
          <p:nvPr>
            <p:ph idx="1" type="body"/>
          </p:nvPr>
        </p:nvSpPr>
        <p:spPr>
          <a:xfrm>
            <a:off x="685800" y="4400640"/>
            <a:ext cx="5485680" cy="359964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236" name="Google Shape;236;p16:notes"/>
          <p:cNvSpPr txBox="1"/>
          <p:nvPr>
            <p:ph idx="12" type="sldNum"/>
          </p:nvPr>
        </p:nvSpPr>
        <p:spPr>
          <a:xfrm>
            <a:off x="3884760" y="8685360"/>
            <a:ext cx="2971080" cy="45792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u="none" strike="noStrike">
                <a:solidFill>
                  <a:srgbClr val="000000"/>
                </a:solidFill>
                <a:latin typeface="Times New Roman"/>
                <a:ea typeface="Times New Roman"/>
                <a:cs typeface="Times New Roman"/>
                <a:sym typeface="Times New Roman"/>
              </a:rPr>
              <a:t>‹#›</a:t>
            </a:fld>
            <a:endParaRPr b="0" sz="12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3" name="Google Shape;243;p17: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8" name="Google Shape;248;p18: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6" name="Google Shape;256;p19: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notes"/>
          <p:cNvSpPr/>
          <p:nvPr>
            <p:ph idx="2" type="sldImg"/>
          </p:nvPr>
        </p:nvSpPr>
        <p:spPr>
          <a:xfrm>
            <a:off x="685800" y="1143000"/>
            <a:ext cx="5485680" cy="3085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 name="Google Shape;129;p2:notes"/>
          <p:cNvSpPr txBox="1"/>
          <p:nvPr>
            <p:ph idx="1" type="body"/>
          </p:nvPr>
        </p:nvSpPr>
        <p:spPr>
          <a:xfrm>
            <a:off x="685800" y="4400640"/>
            <a:ext cx="5485680" cy="359964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30" name="Google Shape;130;p2:notes"/>
          <p:cNvSpPr txBox="1"/>
          <p:nvPr>
            <p:ph idx="12" type="sldNum"/>
          </p:nvPr>
        </p:nvSpPr>
        <p:spPr>
          <a:xfrm>
            <a:off x="3884760" y="8685360"/>
            <a:ext cx="2971080" cy="45792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4" name="Google Shape;264;p20: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2" name="Google Shape;272;p21: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0" name="Google Shape;280;p22: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8" name="Google Shape;288;p23: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6" name="Google Shape;296;p24: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4" name="Google Shape;304;p25: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2" name="Google Shape;312;p26: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0" name="Google Shape;320;p27: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8" name="Google Shape;328;p28: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6" name="Google Shape;336;p29: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4" name="Google Shape;344;p30: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2" name="Google Shape;352;p31: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0" name="Google Shape;360;p32: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8" name="Google Shape;368;p33: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6" name="Google Shape;376;p34: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1" name="Google Shape;381;p35: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 name="Google Shape;389;p36: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6" name="Google Shape;396;p37: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3" name="Google Shape;403;p38: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8" name="Google Shape;408;p39: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 name="Google Shape;145;p4: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6" name="Google Shape;416;p40: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4" name="Google Shape;424;p41: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2" name="Google Shape;432;p42: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7" name="Google Shape;437;p43: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5" name="Google Shape;445;p44: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3" name="Google Shape;453;p45: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6:notes"/>
          <p:cNvSpPr/>
          <p:nvPr>
            <p:ph idx="2" type="sldImg"/>
          </p:nvPr>
        </p:nvSpPr>
        <p:spPr>
          <a:xfrm>
            <a:off x="685800" y="1143000"/>
            <a:ext cx="5485680" cy="3085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0" name="Google Shape;460;p46:notes"/>
          <p:cNvSpPr txBox="1"/>
          <p:nvPr>
            <p:ph idx="1" type="body"/>
          </p:nvPr>
        </p:nvSpPr>
        <p:spPr>
          <a:xfrm>
            <a:off x="685800" y="4400640"/>
            <a:ext cx="5485680" cy="359964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461" name="Google Shape;461;p46:notes"/>
          <p:cNvSpPr txBox="1"/>
          <p:nvPr>
            <p:ph idx="12" type="sldNum"/>
          </p:nvPr>
        </p:nvSpPr>
        <p:spPr>
          <a:xfrm>
            <a:off x="3884760" y="8685360"/>
            <a:ext cx="2971080" cy="45792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u="none" strike="noStrike">
                <a:solidFill>
                  <a:srgbClr val="000000"/>
                </a:solidFill>
                <a:latin typeface="Times New Roman"/>
                <a:ea typeface="Times New Roman"/>
                <a:cs typeface="Times New Roman"/>
                <a:sym typeface="Times New Roman"/>
              </a:rPr>
              <a:t>‹#›</a:t>
            </a:fld>
            <a:endParaRPr b="0" sz="12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8" name="Google Shape;468;p47: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 name="Google Shape;152;p5: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p:nvPr>
            <p:ph idx="2" type="sldImg"/>
          </p:nvPr>
        </p:nvSpPr>
        <p:spPr>
          <a:xfrm>
            <a:off x="685800" y="1143000"/>
            <a:ext cx="5485680" cy="3085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p6:notes"/>
          <p:cNvSpPr txBox="1"/>
          <p:nvPr>
            <p:ph idx="1" type="body"/>
          </p:nvPr>
        </p:nvSpPr>
        <p:spPr>
          <a:xfrm>
            <a:off x="685800" y="4400640"/>
            <a:ext cx="5485680" cy="359964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u="none" strike="noStrike">
              <a:solidFill>
                <a:srgbClr val="000000"/>
              </a:solidFill>
              <a:latin typeface="Arial"/>
              <a:ea typeface="Arial"/>
              <a:cs typeface="Arial"/>
              <a:sym typeface="Arial"/>
            </a:endParaRPr>
          </a:p>
        </p:txBody>
      </p:sp>
      <p:sp>
        <p:nvSpPr>
          <p:cNvPr id="159" name="Google Shape;159;p6:notes"/>
          <p:cNvSpPr txBox="1"/>
          <p:nvPr>
            <p:ph idx="12" type="sldNum"/>
          </p:nvPr>
        </p:nvSpPr>
        <p:spPr>
          <a:xfrm>
            <a:off x="3884760" y="8685360"/>
            <a:ext cx="2971080" cy="45792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u="none" strike="noStrike">
                <a:solidFill>
                  <a:srgbClr val="000000"/>
                </a:solidFill>
                <a:latin typeface="Times New Roman"/>
                <a:ea typeface="Times New Roman"/>
                <a:cs typeface="Times New Roman"/>
                <a:sym typeface="Times New Roman"/>
              </a:rPr>
              <a:t>‹#›</a:t>
            </a:fld>
            <a:endParaRPr b="0" sz="12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6" name="Google Shape;166;p7: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 name="Google Shape;173;p8: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 name="Google Shape;181;p9: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3" name="Shape 13"/>
        <p:cNvGrpSpPr/>
        <p:nvPr/>
      </p:nvGrpSpPr>
      <p:grpSpPr>
        <a:xfrm>
          <a:off x="0" y="0"/>
          <a:ext cx="0" cy="0"/>
          <a:chOff x="0" y="0"/>
          <a:chExt cx="0" cy="0"/>
        </a:xfrm>
      </p:grpSpPr>
      <p:sp>
        <p:nvSpPr>
          <p:cNvPr id="14" name="Google Shape;14;p49"/>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6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67"/>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67"/>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67"/>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69"/>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69"/>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4" name="Google Shape;104;p69"/>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blank">
  <p:cSld name="BLANK">
    <p:spTree>
      <p:nvGrpSpPr>
        <p:cNvPr id="109" name="Shape 109"/>
        <p:cNvGrpSpPr/>
        <p:nvPr/>
      </p:nvGrpSpPr>
      <p:grpSpPr>
        <a:xfrm>
          <a:off x="0" y="0"/>
          <a:ext cx="0" cy="0"/>
          <a:chOff x="0" y="0"/>
          <a:chExt cx="0" cy="0"/>
        </a:xfrm>
      </p:grpSpPr>
      <p:sp>
        <p:nvSpPr>
          <p:cNvPr id="110" name="Google Shape;110;p71"/>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71"/>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p71"/>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blank">
  <p:cSld name="BLANK">
    <p:spTree>
      <p:nvGrpSpPr>
        <p:cNvPr id="117" name="Shape 117"/>
        <p:cNvGrpSpPr/>
        <p:nvPr/>
      </p:nvGrpSpPr>
      <p:grpSpPr>
        <a:xfrm>
          <a:off x="0" y="0"/>
          <a:ext cx="0" cy="0"/>
          <a:chOff x="0" y="0"/>
          <a:chExt cx="0" cy="0"/>
        </a:xfrm>
      </p:grpSpPr>
      <p:sp>
        <p:nvSpPr>
          <p:cNvPr id="118" name="Google Shape;118;p73"/>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73"/>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73"/>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spTree>
      <p:nvGrpSpPr>
        <p:cNvPr id="19" name="Shape 19"/>
        <p:cNvGrpSpPr/>
        <p:nvPr/>
      </p:nvGrpSpPr>
      <p:grpSpPr>
        <a:xfrm>
          <a:off x="0" y="0"/>
          <a:ext cx="0" cy="0"/>
          <a:chOff x="0" y="0"/>
          <a:chExt cx="0" cy="0"/>
        </a:xfrm>
      </p:grpSpPr>
      <p:sp>
        <p:nvSpPr>
          <p:cNvPr id="20" name="Google Shape;20;p51"/>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 name="Shape 27"/>
        <p:cNvGrpSpPr/>
        <p:nvPr/>
      </p:nvGrpSpPr>
      <p:grpSpPr>
        <a:xfrm>
          <a:off x="0" y="0"/>
          <a:ext cx="0" cy="0"/>
          <a:chOff x="0" y="0"/>
          <a:chExt cx="0" cy="0"/>
        </a:xfrm>
      </p:grpSpPr>
      <p:sp>
        <p:nvSpPr>
          <p:cNvPr id="28" name="Google Shape;28;p53"/>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3"/>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53"/>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type="blank">
  <p:cSld name="BLANK">
    <p:spTree>
      <p:nvGrpSpPr>
        <p:cNvPr id="35" name="Shape 35"/>
        <p:cNvGrpSpPr/>
        <p:nvPr/>
      </p:nvGrpSpPr>
      <p:grpSpPr>
        <a:xfrm>
          <a:off x="0" y="0"/>
          <a:ext cx="0" cy="0"/>
          <a:chOff x="0" y="0"/>
          <a:chExt cx="0" cy="0"/>
        </a:xfrm>
      </p:grpSpPr>
      <p:sp>
        <p:nvSpPr>
          <p:cNvPr id="36" name="Google Shape;36;p55"/>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1" name="Shape 41"/>
        <p:cNvGrpSpPr/>
        <p:nvPr/>
      </p:nvGrpSpPr>
      <p:grpSpPr>
        <a:xfrm>
          <a:off x="0" y="0"/>
          <a:ext cx="0" cy="0"/>
          <a:chOff x="0" y="0"/>
          <a:chExt cx="0" cy="0"/>
        </a:xfrm>
      </p:grpSpPr>
      <p:sp>
        <p:nvSpPr>
          <p:cNvPr id="42" name="Google Shape;42;p57"/>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7"/>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57"/>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 name="Shape 49"/>
        <p:cNvGrpSpPr/>
        <p:nvPr/>
      </p:nvGrpSpPr>
      <p:grpSpPr>
        <a:xfrm>
          <a:off x="0" y="0"/>
          <a:ext cx="0" cy="0"/>
          <a:chOff x="0" y="0"/>
          <a:chExt cx="0" cy="0"/>
        </a:xfrm>
      </p:grpSpPr>
      <p:sp>
        <p:nvSpPr>
          <p:cNvPr id="50" name="Google Shape;50;p59"/>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9"/>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59"/>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6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1"/>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61"/>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1"/>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 name="Google Shape;64;p61"/>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6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3"/>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63"/>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6" name="Google Shape;76;p63"/>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3"/>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63"/>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blank">
  <p:cSld name="BLANK">
    <p:spTree>
      <p:nvGrpSpPr>
        <p:cNvPr id="83" name="Shape 83"/>
        <p:cNvGrpSpPr/>
        <p:nvPr/>
      </p:nvGrpSpPr>
      <p:grpSpPr>
        <a:xfrm>
          <a:off x="0" y="0"/>
          <a:ext cx="0" cy="0"/>
          <a:chOff x="0" y="0"/>
          <a:chExt cx="0" cy="0"/>
        </a:xfrm>
      </p:grpSpPr>
      <p:sp>
        <p:nvSpPr>
          <p:cNvPr id="84" name="Google Shape;84;p65"/>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65"/>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65"/>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7.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13.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1.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1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1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4.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12.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3.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48"/>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4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48"/>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 name="Shape 87"/>
        <p:cNvGrpSpPr/>
        <p:nvPr/>
      </p:nvGrpSpPr>
      <p:grpSpPr>
        <a:xfrm>
          <a:off x="0" y="0"/>
          <a:ext cx="0" cy="0"/>
          <a:chOff x="0" y="0"/>
          <a:chExt cx="0" cy="0"/>
        </a:xfrm>
      </p:grpSpPr>
      <p:sp>
        <p:nvSpPr>
          <p:cNvPr id="88" name="Google Shape;88;p66"/>
          <p:cNvSpPr txBox="1"/>
          <p:nvPr>
            <p:ph type="title"/>
          </p:nvPr>
        </p:nvSpPr>
        <p:spPr>
          <a:xfrm>
            <a:off x="609480" y="273600"/>
            <a:ext cx="10972080" cy="1144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9" name="Google Shape;89;p66"/>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0" name="Google Shape;90;p66"/>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91" name="Google Shape;91;p66"/>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 name="Shape 97"/>
        <p:cNvGrpSpPr/>
        <p:nvPr/>
      </p:nvGrpSpPr>
      <p:grpSpPr>
        <a:xfrm>
          <a:off x="0" y="0"/>
          <a:ext cx="0" cy="0"/>
          <a:chOff x="0" y="0"/>
          <a:chExt cx="0" cy="0"/>
        </a:xfrm>
      </p:grpSpPr>
      <p:sp>
        <p:nvSpPr>
          <p:cNvPr id="98" name="Google Shape;98;p68"/>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9" name="Google Shape;99;p68"/>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00" name="Google Shape;100;p68"/>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70"/>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7" name="Google Shape;107;p70"/>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08" name="Google Shape;108;p70"/>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72"/>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5" name="Google Shape;115;p72"/>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16" name="Google Shape;116;p72"/>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 name="Shape 15"/>
        <p:cNvGrpSpPr/>
        <p:nvPr/>
      </p:nvGrpSpPr>
      <p:grpSpPr>
        <a:xfrm>
          <a:off x="0" y="0"/>
          <a:ext cx="0" cy="0"/>
          <a:chOff x="0" y="0"/>
          <a:chExt cx="0" cy="0"/>
        </a:xfrm>
      </p:grpSpPr>
      <p:sp>
        <p:nvSpPr>
          <p:cNvPr id="16" name="Google Shape;16;p50"/>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7" name="Google Shape;17;p5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 name="Google Shape;18;p5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 name="Shape 21"/>
        <p:cNvGrpSpPr/>
        <p:nvPr/>
      </p:nvGrpSpPr>
      <p:grpSpPr>
        <a:xfrm>
          <a:off x="0" y="0"/>
          <a:ext cx="0" cy="0"/>
          <a:chOff x="0" y="0"/>
          <a:chExt cx="0" cy="0"/>
        </a:xfrm>
      </p:grpSpPr>
      <p:sp>
        <p:nvSpPr>
          <p:cNvPr id="22" name="Google Shape;22;p52"/>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 name="Google Shape;23;p52"/>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24" name="Google Shape;24;p52"/>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5" name="Google Shape;25;p5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6" name="Google Shape;26;p52"/>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 name="Shape 31"/>
        <p:cNvGrpSpPr/>
        <p:nvPr/>
      </p:nvGrpSpPr>
      <p:grpSpPr>
        <a:xfrm>
          <a:off x="0" y="0"/>
          <a:ext cx="0" cy="0"/>
          <a:chOff x="0" y="0"/>
          <a:chExt cx="0" cy="0"/>
        </a:xfrm>
      </p:grpSpPr>
      <p:sp>
        <p:nvSpPr>
          <p:cNvPr id="32" name="Google Shape;32;p54"/>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3" name="Google Shape;33;p5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4" name="Google Shape;34;p54"/>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 name="Shape 37"/>
        <p:cNvGrpSpPr/>
        <p:nvPr/>
      </p:nvGrpSpPr>
      <p:grpSpPr>
        <a:xfrm>
          <a:off x="0" y="0"/>
          <a:ext cx="0" cy="0"/>
          <a:chOff x="0" y="0"/>
          <a:chExt cx="0" cy="0"/>
        </a:xfrm>
      </p:grpSpPr>
      <p:sp>
        <p:nvSpPr>
          <p:cNvPr id="38" name="Google Shape;38;p56"/>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9" name="Google Shape;39;p56"/>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40" name="Google Shape;40;p56"/>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 name="Shape 45"/>
        <p:cNvGrpSpPr/>
        <p:nvPr/>
      </p:nvGrpSpPr>
      <p:grpSpPr>
        <a:xfrm>
          <a:off x="0" y="0"/>
          <a:ext cx="0" cy="0"/>
          <a:chOff x="0" y="0"/>
          <a:chExt cx="0" cy="0"/>
        </a:xfrm>
      </p:grpSpPr>
      <p:sp>
        <p:nvSpPr>
          <p:cNvPr id="46" name="Google Shape;46;p58"/>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7" name="Google Shape;47;p58"/>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48" name="Google Shape;48;p58"/>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60"/>
          <p:cNvSpPr txBox="1"/>
          <p:nvPr>
            <p:ph type="title"/>
          </p:nvPr>
        </p:nvSpPr>
        <p:spPr>
          <a:xfrm>
            <a:off x="609480" y="273600"/>
            <a:ext cx="10972080" cy="1144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5" name="Google Shape;55;p60"/>
          <p:cNvSpPr txBox="1"/>
          <p:nvPr>
            <p:ph idx="1" type="body"/>
          </p:nvPr>
        </p:nvSpPr>
        <p:spPr>
          <a:xfrm>
            <a:off x="838080" y="365040"/>
            <a:ext cx="7733520" cy="5811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6" name="Google Shape;56;p60"/>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7" name="Google Shape;57;p60"/>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58" name="Google Shape;58;p60"/>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sp>
        <p:nvSpPr>
          <p:cNvPr id="66" name="Google Shape;66;p62"/>
          <p:cNvSpPr txBox="1"/>
          <p:nvPr>
            <p:ph type="title"/>
          </p:nvPr>
        </p:nvSpPr>
        <p:spPr>
          <a:xfrm>
            <a:off x="609480" y="273600"/>
            <a:ext cx="10972080" cy="1144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7" name="Google Shape;67;p62"/>
          <p:cNvSpPr txBox="1"/>
          <p:nvPr>
            <p:ph idx="1" type="body"/>
          </p:nvPr>
        </p:nvSpPr>
        <p:spPr>
          <a:xfrm>
            <a:off x="838080" y="365040"/>
            <a:ext cx="3773520" cy="5811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8" name="Google Shape;68;p62"/>
          <p:cNvSpPr txBox="1"/>
          <p:nvPr>
            <p:ph idx="2" type="body"/>
          </p:nvPr>
        </p:nvSpPr>
        <p:spPr>
          <a:xfrm>
            <a:off x="4800960" y="365040"/>
            <a:ext cx="3773520" cy="5811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9" name="Google Shape;69;p62"/>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0" name="Google Shape;70;p62"/>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71" name="Google Shape;71;p62"/>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 name="Shape 79"/>
        <p:cNvGrpSpPr/>
        <p:nvPr/>
      </p:nvGrpSpPr>
      <p:grpSpPr>
        <a:xfrm>
          <a:off x="0" y="0"/>
          <a:ext cx="0" cy="0"/>
          <a:chOff x="0" y="0"/>
          <a:chExt cx="0" cy="0"/>
        </a:xfrm>
      </p:grpSpPr>
      <p:sp>
        <p:nvSpPr>
          <p:cNvPr id="80" name="Google Shape;80;p64"/>
          <p:cNvSpPr txBox="1"/>
          <p:nvPr>
            <p:ph idx="11" type="ftr"/>
          </p:nvPr>
        </p:nvSpPr>
        <p:spPr>
          <a:xfrm>
            <a:off x="4038480" y="6356520"/>
            <a:ext cx="4114080" cy="36432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1" name="Google Shape;81;p64"/>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sz="1600" u="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82" name="Google Shape;82;p64"/>
          <p:cNvSpPr txBox="1"/>
          <p:nvPr>
            <p:ph idx="10" type="dt"/>
          </p:nvPr>
        </p:nvSpPr>
        <p:spPr>
          <a:xfrm>
            <a:off x="838080" y="6356520"/>
            <a:ext cx="2742480" cy="36432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sz="1400" u="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hyperlink" Target="https://github.com/Barracuda108/" TargetMode="External"/><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1"/>
          <p:cNvSpPr/>
          <p:nvPr/>
        </p:nvSpPr>
        <p:spPr>
          <a:xfrm>
            <a:off x="888480" y="4568760"/>
            <a:ext cx="2513880" cy="638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chemeClr val="lt2"/>
                </a:solidFill>
                <a:latin typeface="Arial"/>
                <a:ea typeface="Arial"/>
                <a:cs typeface="Arial"/>
                <a:sym typeface="Arial"/>
              </a:rPr>
              <a:t>Nirbhay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2"/>
                </a:solidFill>
                <a:latin typeface="Arial"/>
                <a:ea typeface="Arial"/>
                <a:cs typeface="Arial"/>
                <a:sym typeface="Arial"/>
              </a:rPr>
              <a:t>Oct 8</a:t>
            </a:r>
            <a:endParaRPr b="0" i="0" sz="1800" u="none" cap="none" strike="noStrike">
              <a:solidFill>
                <a:srgbClr val="FFFFFF"/>
              </a:solidFill>
              <a:latin typeface="Arial"/>
              <a:ea typeface="Arial"/>
              <a:cs typeface="Arial"/>
              <a:sym typeface="Arial"/>
            </a:endParaRPr>
          </a:p>
        </p:txBody>
      </p:sp>
      <p:pic>
        <p:nvPicPr>
          <p:cNvPr descr="IBM Skills Network Logo - Horizontal-noai copy.png" id="126" name="Google Shape;126;p1"/>
          <p:cNvPicPr preferRelativeResize="0"/>
          <p:nvPr/>
        </p:nvPicPr>
        <p:blipFill rotWithShape="1">
          <a:blip r:embed="rId4">
            <a:alphaModFix/>
          </a:blip>
          <a:srcRect b="0" l="0" r="0" t="0"/>
          <a:stretch/>
        </p:blipFill>
        <p:spPr>
          <a:xfrm>
            <a:off x="889920" y="676800"/>
            <a:ext cx="2103480" cy="62856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10"/>
          <p:cNvSpPr txBox="1"/>
          <p:nvPr>
            <p:ph idx="4294967295" type="body"/>
          </p:nvPr>
        </p:nvSpPr>
        <p:spPr>
          <a:xfrm>
            <a:off x="770050" y="1825550"/>
            <a:ext cx="8961600" cy="4350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292929"/>
              </a:buClr>
              <a:buSzPts val="2200"/>
              <a:buFont typeface="Arial"/>
              <a:buNone/>
            </a:pPr>
            <a:r>
              <a:rPr lang="en-US" sz="2100">
                <a:solidFill>
                  <a:schemeClr val="dk1"/>
                </a:solidFill>
              </a:rPr>
              <a:t>Key attributes like Flight Number, Booster Version, Payload Mass, Orbit, and Launch Site were processed. Landing Outcomes were converted into binary classes: 1 for successful landings and 0 for failures, creating the target variable (Y) for modeling.</a:t>
            </a:r>
            <a:endParaRPr sz="2100">
              <a:solidFill>
                <a:schemeClr val="dk1"/>
              </a:solidFill>
            </a:endParaRPr>
          </a:p>
          <a:p>
            <a:pPr indent="0" lvl="0" marL="0" marR="0" rtl="0" algn="l">
              <a:lnSpc>
                <a:spcPct val="100000"/>
              </a:lnSpc>
              <a:spcBef>
                <a:spcPts val="0"/>
              </a:spcBef>
              <a:spcAft>
                <a:spcPts val="0"/>
              </a:spcAft>
              <a:buClr>
                <a:srgbClr val="292929"/>
              </a:buClr>
              <a:buSzPts val="2200"/>
              <a:buFont typeface="Arial"/>
              <a:buNone/>
            </a:pPr>
            <a:r>
              <a:t/>
            </a:r>
            <a:endParaRPr sz="2100">
              <a:solidFill>
                <a:schemeClr val="dk1"/>
              </a:solidFill>
            </a:endParaRPr>
          </a:p>
          <a:p>
            <a:pPr indent="0" lvl="0" marL="0" marR="0" rtl="0" algn="l">
              <a:lnSpc>
                <a:spcPct val="100000"/>
              </a:lnSpc>
              <a:spcBef>
                <a:spcPts val="0"/>
              </a:spcBef>
              <a:spcAft>
                <a:spcPts val="0"/>
              </a:spcAft>
              <a:buClr>
                <a:srgbClr val="292929"/>
              </a:buClr>
              <a:buSzPts val="2200"/>
              <a:buFont typeface="Arial"/>
              <a:buNone/>
            </a:pPr>
            <a:r>
              <a:t/>
            </a:r>
            <a:endParaRPr sz="2100">
              <a:solidFill>
                <a:schemeClr val="dk1"/>
              </a:solidFill>
            </a:endParaRPr>
          </a:p>
          <a:p>
            <a:pPr indent="0" lvl="0" marL="0" marR="0" rtl="0" algn="l">
              <a:lnSpc>
                <a:spcPct val="100000"/>
              </a:lnSpc>
              <a:spcBef>
                <a:spcPts val="0"/>
              </a:spcBef>
              <a:spcAft>
                <a:spcPts val="0"/>
              </a:spcAft>
              <a:buClr>
                <a:srgbClr val="292929"/>
              </a:buClr>
              <a:buSzPts val="2200"/>
              <a:buFont typeface="Arial"/>
              <a:buNone/>
            </a:pPr>
            <a:r>
              <a:t/>
            </a:r>
            <a:endParaRPr sz="2100">
              <a:solidFill>
                <a:schemeClr val="dk1"/>
              </a:solidFill>
            </a:endParaRPr>
          </a:p>
          <a:p>
            <a:pPr indent="0" lvl="0" marL="0" marR="0" rtl="0" algn="l">
              <a:lnSpc>
                <a:spcPct val="100000"/>
              </a:lnSpc>
              <a:spcBef>
                <a:spcPts val="0"/>
              </a:spcBef>
              <a:spcAft>
                <a:spcPts val="0"/>
              </a:spcAft>
              <a:buClr>
                <a:srgbClr val="292929"/>
              </a:buClr>
              <a:buSzPts val="2200"/>
              <a:buFont typeface="Arial"/>
              <a:buNone/>
            </a:pPr>
            <a:r>
              <a:t/>
            </a:r>
            <a:endParaRPr sz="2100">
              <a:solidFill>
                <a:schemeClr val="dk1"/>
              </a:solidFill>
            </a:endParaRPr>
          </a:p>
          <a:p>
            <a:pPr indent="0" lvl="0" marL="0" marR="0" rtl="0" algn="l">
              <a:lnSpc>
                <a:spcPct val="100000"/>
              </a:lnSpc>
              <a:spcBef>
                <a:spcPts val="0"/>
              </a:spcBef>
              <a:spcAft>
                <a:spcPts val="0"/>
              </a:spcAft>
              <a:buClr>
                <a:srgbClr val="292929"/>
              </a:buClr>
              <a:buSzPts val="2200"/>
              <a:buFont typeface="Arial"/>
              <a:buNone/>
            </a:pPr>
            <a:r>
              <a:rPr lang="en-US" sz="1200" u="sng">
                <a:solidFill>
                  <a:schemeClr val="hlink"/>
                </a:solidFill>
                <a:hlinkClick r:id="rId4"/>
              </a:rPr>
              <a:t>https://github.com/Barracuda108/</a:t>
            </a:r>
            <a:endParaRPr sz="1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rPr lang="en-US" sz="1200">
                <a:solidFill>
                  <a:srgbClr val="292929"/>
                </a:solidFill>
              </a:rPr>
              <a:t>Data-Science-Capstone/blob/293a7ea5888c1b0</a:t>
            </a:r>
            <a:endParaRPr sz="1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rPr lang="en-US" sz="1200">
                <a:solidFill>
                  <a:srgbClr val="292929"/>
                </a:solidFill>
              </a:rPr>
              <a:t>c3df1fea2453802958520b82b/3-jupyter-labs-spacex</a:t>
            </a:r>
            <a:endParaRPr sz="1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rPr lang="en-US" sz="1200">
                <a:solidFill>
                  <a:srgbClr val="292929"/>
                </a:solidFill>
              </a:rPr>
              <a:t>-Data%20wrangling.ipynb</a:t>
            </a:r>
            <a:endParaRPr i="0" sz="1200" u="none" cap="none" strike="noStrike">
              <a:solidFill>
                <a:srgbClr val="000000"/>
              </a:solidFill>
            </a:endParaRPr>
          </a:p>
        </p:txBody>
      </p:sp>
      <p:sp>
        <p:nvSpPr>
          <p:cNvPr id="193" name="Google Shape;193;p10"/>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Data Wrangling</a:t>
            </a:r>
            <a:endParaRPr b="0" sz="3700" u="none" strike="noStrike">
              <a:solidFill>
                <a:srgbClr val="000000"/>
              </a:solidFill>
              <a:latin typeface="Arial"/>
              <a:ea typeface="Arial"/>
              <a:cs typeface="Arial"/>
              <a:sym typeface="Arial"/>
            </a:endParaRPr>
          </a:p>
        </p:txBody>
      </p:sp>
      <p:sp>
        <p:nvSpPr>
          <p:cNvPr id="194" name="Google Shape;194;p10"/>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195" name="Google Shape;195;p10"/>
          <p:cNvPicPr preferRelativeResize="0"/>
          <p:nvPr/>
        </p:nvPicPr>
        <p:blipFill>
          <a:blip r:embed="rId5">
            <a:alphaModFix/>
          </a:blip>
          <a:stretch>
            <a:fillRect/>
          </a:stretch>
        </p:blipFill>
        <p:spPr>
          <a:xfrm>
            <a:off x="4140500" y="3223726"/>
            <a:ext cx="7316851" cy="5487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11"/>
          <p:cNvSpPr txBox="1"/>
          <p:nvPr>
            <p:ph idx="4294967295" type="body"/>
          </p:nvPr>
        </p:nvSpPr>
        <p:spPr>
          <a:xfrm>
            <a:off x="770040" y="1825560"/>
            <a:ext cx="9744840" cy="435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92929"/>
              </a:buClr>
              <a:buSzPts val="2200"/>
              <a:buFont typeface="Arial"/>
              <a:buNone/>
            </a:pPr>
            <a:r>
              <a:rPr lang="en-US" sz="2100">
                <a:solidFill>
                  <a:schemeClr val="dk1"/>
                </a:solidFill>
              </a:rPr>
              <a:t>Visualize the launch success yearly trend with a line chart</a:t>
            </a:r>
            <a:endParaRPr sz="2100">
              <a:solidFill>
                <a:schemeClr val="dk1"/>
              </a:solidFill>
            </a:endParaRPr>
          </a:p>
          <a:p>
            <a:pPr indent="0" lvl="0" marL="0" marR="0" rtl="0" algn="l">
              <a:lnSpc>
                <a:spcPct val="100000"/>
              </a:lnSpc>
              <a:spcBef>
                <a:spcPts val="0"/>
              </a:spcBef>
              <a:spcAft>
                <a:spcPts val="0"/>
              </a:spcAft>
              <a:buClr>
                <a:srgbClr val="292929"/>
              </a:buClr>
              <a:buSzPts val="2200"/>
              <a:buFont typeface="Arial"/>
              <a:buNone/>
            </a:pPr>
            <a:r>
              <a:rPr lang="en-US" sz="2100">
                <a:solidFill>
                  <a:schemeClr val="dk1"/>
                </a:solidFill>
              </a:rPr>
              <a:t>FlightNumber vs. PayloadMass - scatter plot</a:t>
            </a:r>
            <a:endParaRPr sz="2100">
              <a:solidFill>
                <a:schemeClr val="dk1"/>
              </a:solidFill>
            </a:endParaRPr>
          </a:p>
          <a:p>
            <a:pPr indent="0" lvl="0" marL="0" marR="0" rtl="0" algn="l">
              <a:lnSpc>
                <a:spcPct val="100000"/>
              </a:lnSpc>
              <a:spcBef>
                <a:spcPts val="0"/>
              </a:spcBef>
              <a:spcAft>
                <a:spcPts val="0"/>
              </a:spcAft>
              <a:buClr>
                <a:srgbClr val="292929"/>
              </a:buClr>
              <a:buSzPts val="2200"/>
              <a:buFont typeface="Arial"/>
              <a:buNone/>
            </a:pPr>
            <a:r>
              <a:rPr lang="en-US" sz="2100">
                <a:solidFill>
                  <a:schemeClr val="dk1"/>
                </a:solidFill>
              </a:rPr>
              <a:t>Catplot to plot FlightNumber vs LaunchSite - </a:t>
            </a:r>
            <a:r>
              <a:rPr lang="en-US" sz="2100">
                <a:solidFill>
                  <a:schemeClr val="dk1"/>
                </a:solidFill>
              </a:rPr>
              <a:t>category</a:t>
            </a:r>
            <a:r>
              <a:rPr lang="en-US" sz="2100">
                <a:solidFill>
                  <a:schemeClr val="dk1"/>
                </a:solidFill>
              </a:rPr>
              <a:t> plot</a:t>
            </a:r>
            <a:endParaRPr sz="2100">
              <a:solidFill>
                <a:schemeClr val="dk1"/>
              </a:solidFill>
            </a:endParaRPr>
          </a:p>
          <a:p>
            <a:pPr indent="0" lvl="0" marL="0" marR="0" rtl="0" algn="l">
              <a:lnSpc>
                <a:spcPct val="100000"/>
              </a:lnSpc>
              <a:spcBef>
                <a:spcPts val="0"/>
              </a:spcBef>
              <a:spcAft>
                <a:spcPts val="0"/>
              </a:spcAft>
              <a:buClr>
                <a:srgbClr val="292929"/>
              </a:buClr>
              <a:buSzPts val="2200"/>
              <a:buFont typeface="Arial"/>
              <a:buNone/>
            </a:pPr>
            <a:r>
              <a:rPr lang="en-US" sz="2100">
                <a:solidFill>
                  <a:schemeClr val="dk1"/>
                </a:solidFill>
              </a:rPr>
              <a:t>Launch sites and their payload mass- </a:t>
            </a:r>
            <a:r>
              <a:rPr lang="en-US" sz="2100">
                <a:solidFill>
                  <a:schemeClr val="dk1"/>
                </a:solidFill>
              </a:rPr>
              <a:t>category plot</a:t>
            </a:r>
            <a:endParaRPr sz="2100">
              <a:solidFill>
                <a:schemeClr val="dk1"/>
              </a:solidFill>
            </a:endParaRPr>
          </a:p>
          <a:p>
            <a:pPr indent="0" lvl="0" marL="0" marR="0" rtl="0" algn="l">
              <a:lnSpc>
                <a:spcPct val="100000"/>
              </a:lnSpc>
              <a:spcBef>
                <a:spcPts val="0"/>
              </a:spcBef>
              <a:spcAft>
                <a:spcPts val="0"/>
              </a:spcAft>
              <a:buClr>
                <a:srgbClr val="292929"/>
              </a:buClr>
              <a:buSzPts val="2200"/>
              <a:buFont typeface="Arial"/>
              <a:buNone/>
            </a:pPr>
            <a:r>
              <a:rPr lang="en-US" sz="2100">
                <a:solidFill>
                  <a:schemeClr val="dk1"/>
                </a:solidFill>
              </a:rPr>
              <a:t>Relationship between success rate and orbit type - bar plot</a:t>
            </a:r>
            <a:endParaRPr sz="2100">
              <a:solidFill>
                <a:schemeClr val="dk1"/>
              </a:solidFill>
            </a:endParaRPr>
          </a:p>
          <a:p>
            <a:pPr indent="0" lvl="0" marL="0" marR="0" rtl="0" algn="l">
              <a:lnSpc>
                <a:spcPct val="100000"/>
              </a:lnSpc>
              <a:spcBef>
                <a:spcPts val="0"/>
              </a:spcBef>
              <a:spcAft>
                <a:spcPts val="0"/>
              </a:spcAft>
              <a:buClr>
                <a:srgbClr val="292929"/>
              </a:buClr>
              <a:buSzPts val="2200"/>
              <a:buFont typeface="Arial"/>
              <a:buNone/>
            </a:pPr>
            <a:r>
              <a:rPr lang="en-US" sz="2100">
                <a:solidFill>
                  <a:schemeClr val="dk1"/>
                </a:solidFill>
              </a:rPr>
              <a:t>FlightNumber and Orbit type - </a:t>
            </a:r>
            <a:r>
              <a:rPr lang="en-US" sz="2100">
                <a:solidFill>
                  <a:schemeClr val="dk1"/>
                </a:solidFill>
              </a:rPr>
              <a:t>category plot</a:t>
            </a:r>
            <a:endParaRPr sz="2100">
              <a:solidFill>
                <a:schemeClr val="dk1"/>
              </a:solidFill>
            </a:endParaRPr>
          </a:p>
          <a:p>
            <a:pPr indent="0" lvl="0" marL="0" marR="0" rtl="0" algn="l">
              <a:lnSpc>
                <a:spcPct val="100000"/>
              </a:lnSpc>
              <a:spcBef>
                <a:spcPts val="0"/>
              </a:spcBef>
              <a:spcAft>
                <a:spcPts val="0"/>
              </a:spcAft>
              <a:buClr>
                <a:srgbClr val="292929"/>
              </a:buClr>
              <a:buSzPts val="2200"/>
              <a:buFont typeface="Arial"/>
              <a:buNone/>
            </a:pPr>
            <a:r>
              <a:rPr lang="en-US" sz="2100">
                <a:solidFill>
                  <a:schemeClr val="dk1"/>
                </a:solidFill>
              </a:rPr>
              <a:t>Payload Mass and Orbit - </a:t>
            </a:r>
            <a:r>
              <a:rPr lang="en-US" sz="2100">
                <a:solidFill>
                  <a:schemeClr val="dk1"/>
                </a:solidFill>
              </a:rPr>
              <a:t>category plot</a:t>
            </a:r>
            <a:endParaRPr sz="2100">
              <a:solidFill>
                <a:schemeClr val="dk1"/>
              </a:solidFill>
            </a:endParaRPr>
          </a:p>
          <a:p>
            <a:pPr indent="0" lvl="0" marL="0" marR="0" rtl="0" algn="l">
              <a:lnSpc>
                <a:spcPct val="100000"/>
              </a:lnSpc>
              <a:spcBef>
                <a:spcPts val="1400"/>
              </a:spcBef>
              <a:spcAft>
                <a:spcPts val="0"/>
              </a:spcAft>
              <a:buClr>
                <a:srgbClr val="292929"/>
              </a:buClr>
              <a:buSzPts val="2200"/>
              <a:buFont typeface="Arial"/>
              <a:buNone/>
            </a:pPr>
            <a:r>
              <a:rPr lang="en-US" sz="1600">
                <a:solidFill>
                  <a:srgbClr val="292929"/>
                </a:solidFill>
              </a:rPr>
              <a:t>https://github.com/Barracuda108/Data-Science-Capstone/blob/293a7ea5888c1b0c3df1fea2453802958520b82b/5-edadataviz.ipynb</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a:p>
          <a:p>
            <a:pPr indent="0" lvl="0" marL="0" marR="0" rtl="0" algn="l">
              <a:lnSpc>
                <a:spcPct val="100000"/>
              </a:lnSpc>
              <a:spcBef>
                <a:spcPts val="0"/>
              </a:spcBef>
              <a:spcAft>
                <a:spcPts val="0"/>
              </a:spcAft>
              <a:buSzPts val="1800"/>
              <a:buFont typeface="Arial"/>
              <a:buNone/>
            </a:pPr>
            <a:r>
              <a:t/>
            </a:r>
            <a:endParaRPr/>
          </a:p>
        </p:txBody>
      </p:sp>
      <p:sp>
        <p:nvSpPr>
          <p:cNvPr id="201" name="Google Shape;201;p11"/>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EDA with Data Visualization</a:t>
            </a:r>
            <a:endParaRPr b="0" sz="3700" u="none" strike="noStrike">
              <a:solidFill>
                <a:srgbClr val="000000"/>
              </a:solidFill>
              <a:latin typeface="Arial"/>
              <a:ea typeface="Arial"/>
              <a:cs typeface="Arial"/>
              <a:sym typeface="Arial"/>
            </a:endParaRPr>
          </a:p>
        </p:txBody>
      </p:sp>
      <p:sp>
        <p:nvSpPr>
          <p:cNvPr id="202" name="Google Shape;202;p11"/>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12"/>
          <p:cNvSpPr txBox="1"/>
          <p:nvPr>
            <p:ph idx="4294967295" type="body"/>
          </p:nvPr>
        </p:nvSpPr>
        <p:spPr>
          <a:xfrm>
            <a:off x="770040" y="1806480"/>
            <a:ext cx="9744840" cy="4350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1100"/>
              </a:spcBef>
              <a:spcAft>
                <a:spcPts val="0"/>
              </a:spcAft>
              <a:buClr>
                <a:schemeClr val="dk1"/>
              </a:buClr>
              <a:buSzPts val="1400"/>
              <a:buChar char="●"/>
            </a:pPr>
            <a:r>
              <a:rPr b="1" lang="en-US" sz="1400">
                <a:solidFill>
                  <a:schemeClr val="dk1"/>
                </a:solidFill>
              </a:rPr>
              <a:t>Display the names of the unique launch sites in the space mission</a:t>
            </a:r>
            <a:endParaRPr b="1"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rPr>
              <a:t>Display 5 records where launch sites begin with the string 'CCA</a:t>
            </a:r>
            <a:endParaRPr b="1"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rPr>
              <a:t>Display the total payload mass carried by boosters launched by NASA (CRS)</a:t>
            </a:r>
            <a:endParaRPr b="1"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rPr>
              <a:t>Display average payload mass carried by booster version F9 v1.1</a:t>
            </a:r>
            <a:endParaRPr b="1"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rPr>
              <a:t>List the date when the first succesful landing outcome in ground pad was acheived.</a:t>
            </a:r>
            <a:endParaRPr b="1"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rPr>
              <a:t>List the names of the boosters which have success in drone ship and have payload mass greater than 4000 but less than 6000</a:t>
            </a:r>
            <a:endParaRPr b="1"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rPr>
              <a:t>List the total number of successful and failure mission outcomes</a:t>
            </a:r>
            <a:endParaRPr b="1"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rPr>
              <a:t>List the names of the booster_versions which have carried the maximum payload mass. Use a subquery</a:t>
            </a:r>
            <a:endParaRPr b="1"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rPr>
              <a:t>List the records which will display the month names, failure landing_outcomes in drone ship ,booster versions, launch_site for the months in year 2015.</a:t>
            </a:r>
            <a:endParaRPr b="1"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rPr>
              <a:t>Rank the count of landing outcomes (such as Failure (drone ship) or Success (ground pad)) between the date 2010-06-04 and 2017-03-20, in descending order.</a:t>
            </a:r>
            <a:endParaRPr b="1" sz="1400">
              <a:solidFill>
                <a:schemeClr val="dk1"/>
              </a:solidFill>
            </a:endParaRPr>
          </a:p>
          <a:p>
            <a:pPr indent="0" lvl="0" marL="0" marR="0" rtl="0" algn="l">
              <a:lnSpc>
                <a:spcPct val="100000"/>
              </a:lnSpc>
              <a:spcBef>
                <a:spcPts val="200"/>
              </a:spcBef>
              <a:spcAft>
                <a:spcPts val="0"/>
              </a:spcAft>
              <a:buClr>
                <a:srgbClr val="292929"/>
              </a:buClr>
              <a:buSzPts val="2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1200">
                <a:solidFill>
                  <a:srgbClr val="292929"/>
                </a:solidFill>
              </a:rPr>
              <a:t>https://github.com/Barracuda108/Data-Science-Capstone/blob/293a7ea5888c1b0c3df1fea2453802958520b82b/4-jupyter-labs-eda-sql-coursera_sqllite.ipynb</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12"/>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EDA with SQL</a:t>
            </a:r>
            <a:endParaRPr b="0" sz="3700" u="none" strike="noStrike">
              <a:solidFill>
                <a:srgbClr val="000000"/>
              </a:solidFill>
              <a:latin typeface="Arial"/>
              <a:ea typeface="Arial"/>
              <a:cs typeface="Arial"/>
              <a:sym typeface="Arial"/>
            </a:endParaRPr>
          </a:p>
        </p:txBody>
      </p:sp>
      <p:sp>
        <p:nvSpPr>
          <p:cNvPr id="209" name="Google Shape;209;p12"/>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13"/>
          <p:cNvSpPr txBox="1"/>
          <p:nvPr>
            <p:ph idx="4294967295" type="body"/>
          </p:nvPr>
        </p:nvSpPr>
        <p:spPr>
          <a:xfrm>
            <a:off x="838080" y="1874880"/>
            <a:ext cx="10514880" cy="4350600"/>
          </a:xfrm>
          <a:prstGeom prst="rect">
            <a:avLst/>
          </a:prstGeom>
          <a:noFill/>
          <a:ln>
            <a:noFill/>
          </a:ln>
        </p:spPr>
        <p:txBody>
          <a:bodyPr anchorCtr="0" anchor="t" bIns="45000" lIns="90000" spcFirstLastPara="1" rIns="90000" wrap="square" tIns="45000">
            <a:normAutofit lnSpcReduction="10000"/>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Mark all launch sites on a map using markers</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Mark the success/failed launches for each site on the map using circles and markers</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Calculate the distances between a launch site to its proximities using lines</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These objects were added to the map to visually analyze launch site locations, outcomes, and proximities, providing insights into patterns that can help identify optimal launch sites.</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lang="en-US" sz="1200">
                <a:solidFill>
                  <a:srgbClr val="292929"/>
                </a:solidFill>
              </a:rPr>
              <a:t>https://github.com/Barracuda108/Data-Science-Capstone/blob/293a7ea5888c1b0c3df1fea2453802958520b82b/6-lab_jupyter_launch_site_location.ipynb</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 name="Google Shape;215;p13"/>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Build an Interactive Map with Folium</a:t>
            </a:r>
            <a:endParaRPr b="0" sz="3700" u="none" strike="noStrike">
              <a:solidFill>
                <a:srgbClr val="000000"/>
              </a:solidFill>
              <a:latin typeface="Arial"/>
              <a:ea typeface="Arial"/>
              <a:cs typeface="Arial"/>
              <a:sym typeface="Arial"/>
            </a:endParaRPr>
          </a:p>
        </p:txBody>
      </p:sp>
      <p:sp>
        <p:nvSpPr>
          <p:cNvPr id="216" name="Google Shape;216;p13"/>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14"/>
          <p:cNvSpPr txBox="1"/>
          <p:nvPr>
            <p:ph idx="4294967295" type="body"/>
          </p:nvPr>
        </p:nvSpPr>
        <p:spPr>
          <a:xfrm>
            <a:off x="770040" y="1825560"/>
            <a:ext cx="9744840" cy="4350600"/>
          </a:xfrm>
          <a:prstGeom prst="rect">
            <a:avLst/>
          </a:prstGeom>
          <a:noFill/>
          <a:ln>
            <a:noFill/>
          </a:ln>
        </p:spPr>
        <p:txBody>
          <a:bodyPr anchorCtr="0" anchor="t" bIns="45700" lIns="91425" spcFirstLastPara="1" rIns="91425" wrap="square" tIns="45700">
            <a:normAutofit fontScale="47500" lnSpcReduction="20000"/>
          </a:bodyPr>
          <a:lstStyle/>
          <a:p>
            <a:pPr indent="-313340" lvl="0" marL="457200" rtl="0" algn="l">
              <a:lnSpc>
                <a:spcPct val="115000"/>
              </a:lnSpc>
              <a:spcBef>
                <a:spcPts val="1200"/>
              </a:spcBef>
              <a:spcAft>
                <a:spcPts val="0"/>
              </a:spcAft>
              <a:buClr>
                <a:schemeClr val="dk1"/>
              </a:buClr>
              <a:buSzPct val="100000"/>
              <a:buAutoNum type="arabicPeriod"/>
            </a:pPr>
            <a:r>
              <a:rPr b="1" lang="en-US" sz="2809">
                <a:solidFill>
                  <a:schemeClr val="dk1"/>
                </a:solidFill>
              </a:rPr>
              <a:t>Dropdown for Launch Site Selection</a:t>
            </a:r>
            <a:r>
              <a:rPr lang="en-US" sz="2809">
                <a:solidFill>
                  <a:schemeClr val="dk1"/>
                </a:solidFill>
              </a:rPr>
              <a:t>:</a:t>
            </a:r>
            <a:endParaRPr sz="2809">
              <a:solidFill>
                <a:schemeClr val="dk1"/>
              </a:solidFill>
            </a:endParaRPr>
          </a:p>
          <a:p>
            <a:pPr indent="-313340" lvl="1" marL="914400" rtl="0" algn="l">
              <a:lnSpc>
                <a:spcPct val="115000"/>
              </a:lnSpc>
              <a:spcBef>
                <a:spcPts val="0"/>
              </a:spcBef>
              <a:spcAft>
                <a:spcPts val="0"/>
              </a:spcAft>
              <a:buClr>
                <a:schemeClr val="dk1"/>
              </a:buClr>
              <a:buSzPct val="100000"/>
              <a:buChar char="○"/>
            </a:pPr>
            <a:r>
              <a:rPr lang="en-US" sz="2809">
                <a:solidFill>
                  <a:schemeClr val="dk1"/>
                </a:solidFill>
              </a:rPr>
              <a:t>Added a </a:t>
            </a:r>
            <a:r>
              <a:rPr b="1" lang="en-US" sz="2809">
                <a:solidFill>
                  <a:schemeClr val="dk1"/>
                </a:solidFill>
              </a:rPr>
              <a:t>dropdown menu</a:t>
            </a:r>
            <a:r>
              <a:rPr lang="en-US" sz="2809">
                <a:solidFill>
                  <a:schemeClr val="dk1"/>
                </a:solidFill>
              </a:rPr>
              <a:t> to select from different launch sites or view all sites.</a:t>
            </a:r>
            <a:endParaRPr sz="2809">
              <a:solidFill>
                <a:schemeClr val="dk1"/>
              </a:solidFill>
            </a:endParaRPr>
          </a:p>
          <a:p>
            <a:pPr indent="-313340" lvl="1" marL="914400" rtl="0" algn="l">
              <a:lnSpc>
                <a:spcPct val="115000"/>
              </a:lnSpc>
              <a:spcBef>
                <a:spcPts val="0"/>
              </a:spcBef>
              <a:spcAft>
                <a:spcPts val="0"/>
              </a:spcAft>
              <a:buClr>
                <a:schemeClr val="dk1"/>
              </a:buClr>
              <a:buSzPct val="100000"/>
              <a:buChar char="○"/>
            </a:pPr>
            <a:r>
              <a:rPr b="1" lang="en-US" sz="2809">
                <a:solidFill>
                  <a:schemeClr val="dk1"/>
                </a:solidFill>
              </a:rPr>
              <a:t>Why</a:t>
            </a:r>
            <a:r>
              <a:rPr lang="en-US" sz="2809">
                <a:solidFill>
                  <a:schemeClr val="dk1"/>
                </a:solidFill>
              </a:rPr>
              <a:t>: To allow users to filter data by launch site and view specific success rates for each site.</a:t>
            </a:r>
            <a:endParaRPr sz="2809">
              <a:solidFill>
                <a:schemeClr val="dk1"/>
              </a:solidFill>
            </a:endParaRPr>
          </a:p>
          <a:p>
            <a:pPr indent="-313340" lvl="0" marL="457200" rtl="0" algn="l">
              <a:lnSpc>
                <a:spcPct val="115000"/>
              </a:lnSpc>
              <a:spcBef>
                <a:spcPts val="0"/>
              </a:spcBef>
              <a:spcAft>
                <a:spcPts val="0"/>
              </a:spcAft>
              <a:buClr>
                <a:schemeClr val="dk1"/>
              </a:buClr>
              <a:buSzPct val="100000"/>
              <a:buAutoNum type="arabicPeriod"/>
            </a:pPr>
            <a:r>
              <a:rPr b="1" lang="en-US" sz="2809">
                <a:solidFill>
                  <a:schemeClr val="dk1"/>
                </a:solidFill>
              </a:rPr>
              <a:t>Success Rate Pie Chart</a:t>
            </a:r>
            <a:r>
              <a:rPr lang="en-US" sz="2809">
                <a:solidFill>
                  <a:schemeClr val="dk1"/>
                </a:solidFill>
              </a:rPr>
              <a:t>:</a:t>
            </a:r>
            <a:endParaRPr sz="2809">
              <a:solidFill>
                <a:schemeClr val="dk1"/>
              </a:solidFill>
            </a:endParaRPr>
          </a:p>
          <a:p>
            <a:pPr indent="-313340" lvl="1" marL="914400" rtl="0" algn="l">
              <a:lnSpc>
                <a:spcPct val="115000"/>
              </a:lnSpc>
              <a:spcBef>
                <a:spcPts val="0"/>
              </a:spcBef>
              <a:spcAft>
                <a:spcPts val="0"/>
              </a:spcAft>
              <a:buClr>
                <a:schemeClr val="dk1"/>
              </a:buClr>
              <a:buSzPct val="100000"/>
              <a:buChar char="○"/>
            </a:pPr>
            <a:r>
              <a:rPr lang="en-US" sz="2809">
                <a:solidFill>
                  <a:schemeClr val="dk1"/>
                </a:solidFill>
              </a:rPr>
              <a:t>A </a:t>
            </a:r>
            <a:r>
              <a:rPr b="1" lang="en-US" sz="2809">
                <a:solidFill>
                  <a:schemeClr val="dk1"/>
                </a:solidFill>
              </a:rPr>
              <a:t>pie chart</a:t>
            </a:r>
            <a:r>
              <a:rPr lang="en-US" sz="2809">
                <a:solidFill>
                  <a:schemeClr val="dk1"/>
                </a:solidFill>
              </a:rPr>
              <a:t> that shows the number of successful and failed launches.</a:t>
            </a:r>
            <a:endParaRPr sz="2809">
              <a:solidFill>
                <a:schemeClr val="dk1"/>
              </a:solidFill>
            </a:endParaRPr>
          </a:p>
          <a:p>
            <a:pPr indent="-313340" lvl="1" marL="914400" rtl="0" algn="l">
              <a:lnSpc>
                <a:spcPct val="115000"/>
              </a:lnSpc>
              <a:spcBef>
                <a:spcPts val="0"/>
              </a:spcBef>
              <a:spcAft>
                <a:spcPts val="0"/>
              </a:spcAft>
              <a:buClr>
                <a:schemeClr val="dk1"/>
              </a:buClr>
              <a:buSzPct val="100000"/>
              <a:buChar char="○"/>
            </a:pPr>
            <a:r>
              <a:rPr b="1" lang="en-US" sz="2809">
                <a:solidFill>
                  <a:schemeClr val="dk1"/>
                </a:solidFill>
              </a:rPr>
              <a:t>Why</a:t>
            </a:r>
            <a:r>
              <a:rPr lang="en-US" sz="2809">
                <a:solidFill>
                  <a:schemeClr val="dk1"/>
                </a:solidFill>
              </a:rPr>
              <a:t>: To give a quick visual representation of the success rate for selected launch sites.</a:t>
            </a:r>
            <a:endParaRPr sz="2809">
              <a:solidFill>
                <a:schemeClr val="dk1"/>
              </a:solidFill>
            </a:endParaRPr>
          </a:p>
          <a:p>
            <a:pPr indent="-313340" lvl="0" marL="457200" rtl="0" algn="l">
              <a:lnSpc>
                <a:spcPct val="115000"/>
              </a:lnSpc>
              <a:spcBef>
                <a:spcPts val="0"/>
              </a:spcBef>
              <a:spcAft>
                <a:spcPts val="0"/>
              </a:spcAft>
              <a:buClr>
                <a:schemeClr val="dk1"/>
              </a:buClr>
              <a:buSzPct val="100000"/>
              <a:buAutoNum type="arabicPeriod"/>
            </a:pPr>
            <a:r>
              <a:rPr b="1" lang="en-US" sz="2809">
                <a:solidFill>
                  <a:schemeClr val="dk1"/>
                </a:solidFill>
              </a:rPr>
              <a:t>Range Slider for Payload Mass</a:t>
            </a:r>
            <a:r>
              <a:rPr lang="en-US" sz="2809">
                <a:solidFill>
                  <a:schemeClr val="dk1"/>
                </a:solidFill>
              </a:rPr>
              <a:t>:</a:t>
            </a:r>
            <a:endParaRPr sz="2809">
              <a:solidFill>
                <a:schemeClr val="dk1"/>
              </a:solidFill>
            </a:endParaRPr>
          </a:p>
          <a:p>
            <a:pPr indent="-313340" lvl="1" marL="914400" rtl="0" algn="l">
              <a:lnSpc>
                <a:spcPct val="115000"/>
              </a:lnSpc>
              <a:spcBef>
                <a:spcPts val="0"/>
              </a:spcBef>
              <a:spcAft>
                <a:spcPts val="0"/>
              </a:spcAft>
              <a:buClr>
                <a:schemeClr val="dk1"/>
              </a:buClr>
              <a:buSzPct val="100000"/>
              <a:buChar char="○"/>
            </a:pPr>
            <a:r>
              <a:rPr lang="en-US" sz="2809">
                <a:solidFill>
                  <a:schemeClr val="dk1"/>
                </a:solidFill>
              </a:rPr>
              <a:t>A </a:t>
            </a:r>
            <a:r>
              <a:rPr b="1" lang="en-US" sz="2809">
                <a:solidFill>
                  <a:schemeClr val="dk1"/>
                </a:solidFill>
              </a:rPr>
              <a:t>range slider</a:t>
            </a:r>
            <a:r>
              <a:rPr lang="en-US" sz="2809">
                <a:solidFill>
                  <a:schemeClr val="dk1"/>
                </a:solidFill>
              </a:rPr>
              <a:t> for selecting a payload mass range (0 to 10,000 kg).</a:t>
            </a:r>
            <a:endParaRPr sz="2809">
              <a:solidFill>
                <a:schemeClr val="dk1"/>
              </a:solidFill>
            </a:endParaRPr>
          </a:p>
          <a:p>
            <a:pPr indent="-313340" lvl="1" marL="914400" rtl="0" algn="l">
              <a:lnSpc>
                <a:spcPct val="115000"/>
              </a:lnSpc>
              <a:spcBef>
                <a:spcPts val="0"/>
              </a:spcBef>
              <a:spcAft>
                <a:spcPts val="0"/>
              </a:spcAft>
              <a:buClr>
                <a:schemeClr val="dk1"/>
              </a:buClr>
              <a:buSzPct val="100000"/>
              <a:buChar char="○"/>
            </a:pPr>
            <a:r>
              <a:rPr b="1" lang="en-US" sz="2809">
                <a:solidFill>
                  <a:schemeClr val="dk1"/>
                </a:solidFill>
              </a:rPr>
              <a:t>Why</a:t>
            </a:r>
            <a:r>
              <a:rPr lang="en-US" sz="2809">
                <a:solidFill>
                  <a:schemeClr val="dk1"/>
                </a:solidFill>
              </a:rPr>
              <a:t>: To explore the correlation between payload mass and launch success, letting users filter based on payload.</a:t>
            </a:r>
            <a:endParaRPr sz="2809">
              <a:solidFill>
                <a:schemeClr val="dk1"/>
              </a:solidFill>
            </a:endParaRPr>
          </a:p>
          <a:p>
            <a:pPr indent="-313340" lvl="0" marL="457200" rtl="0" algn="l">
              <a:lnSpc>
                <a:spcPct val="115000"/>
              </a:lnSpc>
              <a:spcBef>
                <a:spcPts val="0"/>
              </a:spcBef>
              <a:spcAft>
                <a:spcPts val="0"/>
              </a:spcAft>
              <a:buClr>
                <a:schemeClr val="dk1"/>
              </a:buClr>
              <a:buSzPct val="100000"/>
              <a:buAutoNum type="arabicPeriod"/>
            </a:pPr>
            <a:r>
              <a:rPr b="1" lang="en-US" sz="2809">
                <a:solidFill>
                  <a:schemeClr val="dk1"/>
                </a:solidFill>
              </a:rPr>
              <a:t>Scatter Plot for Payload vs. Success</a:t>
            </a:r>
            <a:r>
              <a:rPr lang="en-US" sz="2809">
                <a:solidFill>
                  <a:schemeClr val="dk1"/>
                </a:solidFill>
              </a:rPr>
              <a:t>:</a:t>
            </a:r>
            <a:endParaRPr sz="2809">
              <a:solidFill>
                <a:schemeClr val="dk1"/>
              </a:solidFill>
            </a:endParaRPr>
          </a:p>
          <a:p>
            <a:pPr indent="-313340" lvl="1" marL="914400" rtl="0" algn="l">
              <a:lnSpc>
                <a:spcPct val="115000"/>
              </a:lnSpc>
              <a:spcBef>
                <a:spcPts val="0"/>
              </a:spcBef>
              <a:spcAft>
                <a:spcPts val="0"/>
              </a:spcAft>
              <a:buClr>
                <a:schemeClr val="dk1"/>
              </a:buClr>
              <a:buSzPct val="100000"/>
              <a:buChar char="○"/>
            </a:pPr>
            <a:r>
              <a:rPr lang="en-US" sz="2809">
                <a:solidFill>
                  <a:schemeClr val="dk1"/>
                </a:solidFill>
              </a:rPr>
              <a:t>A </a:t>
            </a:r>
            <a:r>
              <a:rPr b="1" lang="en-US" sz="2809">
                <a:solidFill>
                  <a:schemeClr val="dk1"/>
                </a:solidFill>
              </a:rPr>
              <a:t>scatter plot</a:t>
            </a:r>
            <a:r>
              <a:rPr lang="en-US" sz="2809">
                <a:solidFill>
                  <a:schemeClr val="dk1"/>
                </a:solidFill>
              </a:rPr>
              <a:t> that shows the relationship between payload mass and launch success, with </a:t>
            </a:r>
            <a:r>
              <a:rPr b="1" lang="en-US" sz="2809">
                <a:solidFill>
                  <a:schemeClr val="dk1"/>
                </a:solidFill>
              </a:rPr>
              <a:t>color-coded booster versions</a:t>
            </a:r>
            <a:r>
              <a:rPr lang="en-US" sz="2809">
                <a:solidFill>
                  <a:schemeClr val="dk1"/>
                </a:solidFill>
              </a:rPr>
              <a:t>.</a:t>
            </a:r>
            <a:endParaRPr sz="2809">
              <a:solidFill>
                <a:schemeClr val="dk1"/>
              </a:solidFill>
            </a:endParaRPr>
          </a:p>
          <a:p>
            <a:pPr indent="-313340" lvl="1" marL="914400" rtl="0" algn="l">
              <a:lnSpc>
                <a:spcPct val="115000"/>
              </a:lnSpc>
              <a:spcBef>
                <a:spcPts val="0"/>
              </a:spcBef>
              <a:spcAft>
                <a:spcPts val="0"/>
              </a:spcAft>
              <a:buClr>
                <a:schemeClr val="dk1"/>
              </a:buClr>
              <a:buSzPct val="100000"/>
              <a:buChar char="○"/>
            </a:pPr>
            <a:r>
              <a:rPr b="1" lang="en-US" sz="2809">
                <a:solidFill>
                  <a:schemeClr val="dk1"/>
                </a:solidFill>
              </a:rPr>
              <a:t>Why</a:t>
            </a:r>
            <a:r>
              <a:rPr lang="en-US" sz="2809">
                <a:solidFill>
                  <a:schemeClr val="dk1"/>
                </a:solidFill>
              </a:rPr>
              <a:t>: To visually identify how payload mass and booster version affect launch outcomes, helping in deeper analysis.</a:t>
            </a:r>
            <a:endParaRPr sz="2809">
              <a:solidFill>
                <a:schemeClr val="dk1"/>
              </a:solidFill>
            </a:endParaRPr>
          </a:p>
          <a:p>
            <a:pPr indent="0" lvl="0" marL="0" rtl="0" algn="l">
              <a:lnSpc>
                <a:spcPct val="115000"/>
              </a:lnSpc>
              <a:spcBef>
                <a:spcPts val="1200"/>
              </a:spcBef>
              <a:spcAft>
                <a:spcPts val="0"/>
              </a:spcAft>
              <a:buClr>
                <a:schemeClr val="dk1"/>
              </a:buClr>
              <a:buSzPct val="39892"/>
              <a:buFont typeface="Arial"/>
              <a:buNone/>
            </a:pPr>
            <a:r>
              <a:rPr lang="en-US" sz="2757">
                <a:solidFill>
                  <a:schemeClr val="dk1"/>
                </a:solidFill>
              </a:rPr>
              <a:t>These plots and interactions were added to allow users to explore relationships between launch site, payload mass, and success rate, facilitating data-driven insights into SpaceX launches.</a:t>
            </a:r>
            <a:endParaRPr sz="2757">
              <a:solidFill>
                <a:schemeClr val="dk1"/>
              </a:solidFill>
            </a:endParaRPr>
          </a:p>
          <a:p>
            <a:pPr indent="0" lvl="0" marL="0" marR="0" rtl="0" algn="l">
              <a:lnSpc>
                <a:spcPct val="100000"/>
              </a:lnSpc>
              <a:spcBef>
                <a:spcPts val="140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ct val="115789"/>
              <a:buFont typeface="Arial"/>
              <a:buNone/>
            </a:pPr>
            <a:r>
              <a:rPr lang="en-US" sz="1900">
                <a:solidFill>
                  <a:srgbClr val="292929"/>
                </a:solidFill>
              </a:rPr>
              <a:t>https://github.com/Barracuda108/Data-Science-Capstone/blob/293a7ea5888c1b0c3df1fea2453802958520b82b/7-spacex_dash_app.py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SzPct val="100000"/>
              <a:buFont typeface="Arial"/>
              <a:buNone/>
            </a:pPr>
            <a:r>
              <a:t/>
            </a:r>
            <a:endParaRPr b="0" i="0" sz="1800" u="none" cap="none" strike="noStrike">
              <a:solidFill>
                <a:srgbClr val="000000"/>
              </a:solidFill>
              <a:latin typeface="Arial"/>
              <a:ea typeface="Arial"/>
              <a:cs typeface="Arial"/>
              <a:sym typeface="Arial"/>
            </a:endParaRPr>
          </a:p>
        </p:txBody>
      </p:sp>
      <p:sp>
        <p:nvSpPr>
          <p:cNvPr id="222" name="Google Shape;222;p14"/>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Build a Dashboard with Plotly Dash</a:t>
            </a:r>
            <a:endParaRPr b="0" sz="3700" u="none" strike="noStrike">
              <a:solidFill>
                <a:srgbClr val="000000"/>
              </a:solidFill>
              <a:latin typeface="Arial"/>
              <a:ea typeface="Arial"/>
              <a:cs typeface="Arial"/>
              <a:sym typeface="Arial"/>
            </a:endParaRPr>
          </a:p>
        </p:txBody>
      </p:sp>
      <p:sp>
        <p:nvSpPr>
          <p:cNvPr id="223" name="Google Shape;223;p14"/>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15"/>
          <p:cNvSpPr txBox="1"/>
          <p:nvPr>
            <p:ph idx="4294967295" type="body"/>
          </p:nvPr>
        </p:nvSpPr>
        <p:spPr>
          <a:xfrm>
            <a:off x="770040" y="1825560"/>
            <a:ext cx="9744840" cy="43506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rPr lang="en-US" sz="1900">
                <a:solidFill>
                  <a:srgbClr val="292929"/>
                </a:solidFill>
              </a:rPr>
              <a:t>The model development process involved creating the target variable, standardizing the data, and splitting it into training and testing sets. Logistic Regression, SVM, Decision Trees, and KNN models were trained and optimized using GridSearchCV with 10-fold cross-validation. Each model was evaluated for accuracy on the test data, and the best-performing model was selected based on the highest accuracy and lowest error rate.</a:t>
            </a:r>
            <a:endParaRPr sz="19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9" name="Google Shape;229;p15"/>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Predictive Analysis (Classification)</a:t>
            </a:r>
            <a:endParaRPr b="0" sz="3700" u="none" strike="noStrike">
              <a:solidFill>
                <a:srgbClr val="000000"/>
              </a:solidFill>
              <a:latin typeface="Arial"/>
              <a:ea typeface="Arial"/>
              <a:cs typeface="Arial"/>
              <a:sym typeface="Arial"/>
            </a:endParaRPr>
          </a:p>
        </p:txBody>
      </p:sp>
      <p:sp>
        <p:nvSpPr>
          <p:cNvPr id="230" name="Google Shape;230;p15"/>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231" name="Google Shape;231;p15"/>
          <p:cNvPicPr preferRelativeResize="0"/>
          <p:nvPr/>
        </p:nvPicPr>
        <p:blipFill>
          <a:blip r:embed="rId4">
            <a:alphaModFix/>
          </a:blip>
          <a:stretch>
            <a:fillRect/>
          </a:stretch>
        </p:blipFill>
        <p:spPr>
          <a:xfrm>
            <a:off x="1947825" y="3478225"/>
            <a:ext cx="8159326" cy="6119500"/>
          </a:xfrm>
          <a:prstGeom prst="rect">
            <a:avLst/>
          </a:prstGeom>
          <a:noFill/>
          <a:ln>
            <a:noFill/>
          </a:ln>
        </p:spPr>
      </p:pic>
      <p:sp>
        <p:nvSpPr>
          <p:cNvPr id="232" name="Google Shape;232;p15"/>
          <p:cNvSpPr txBox="1"/>
          <p:nvPr/>
        </p:nvSpPr>
        <p:spPr>
          <a:xfrm>
            <a:off x="327225" y="4144800"/>
            <a:ext cx="1393800" cy="25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https://github.com/Barracuda108/Data-Science-Capstone/blob/293a7ea5888c1b0c3df1fea2453802958520b82b/8-SpaceX_Machine%20Learning%20Prediction_Part_5.ipynb</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16"/>
          <p:cNvSpPr/>
          <p:nvPr/>
        </p:nvSpPr>
        <p:spPr>
          <a:xfrm>
            <a:off x="840960" y="1807200"/>
            <a:ext cx="7067880" cy="162108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0"/>
              </a:spcBef>
              <a:spcAft>
                <a:spcPts val="0"/>
              </a:spcAft>
              <a:buClr>
                <a:srgbClr val="292929"/>
              </a:buClr>
              <a:buSzPts val="2200"/>
              <a:buFont typeface="Arial"/>
              <a:buChar char="•"/>
            </a:pPr>
            <a:r>
              <a:rPr b="0" lang="en-US" sz="2200" u="none" strike="noStrike">
                <a:solidFill>
                  <a:srgbClr val="292929"/>
                </a:solidFill>
                <a:latin typeface="Arial"/>
                <a:ea typeface="Arial"/>
                <a:cs typeface="Arial"/>
                <a:sym typeface="Arial"/>
              </a:rPr>
              <a:t>Exploratory data analysis results</a:t>
            </a:r>
            <a:endParaRPr b="0" sz="2200" u="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lang="en-US" sz="2200" u="none" strike="noStrike">
                <a:solidFill>
                  <a:srgbClr val="292929"/>
                </a:solidFill>
                <a:latin typeface="Arial"/>
                <a:ea typeface="Arial"/>
                <a:cs typeface="Arial"/>
                <a:sym typeface="Arial"/>
              </a:rPr>
              <a:t>Interactive analytics demo in screenshots</a:t>
            </a:r>
            <a:endParaRPr b="0" sz="2200" u="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lang="en-US" sz="2200" u="none" strike="noStrike">
                <a:solidFill>
                  <a:srgbClr val="292929"/>
                </a:solidFill>
                <a:latin typeface="Arial"/>
                <a:ea typeface="Arial"/>
                <a:cs typeface="Arial"/>
                <a:sym typeface="Arial"/>
              </a:rPr>
              <a:t>Predictive analysis results</a:t>
            </a:r>
            <a:endParaRPr b="0" sz="2200" u="none" strike="noStrike">
              <a:solidFill>
                <a:srgbClr val="000000"/>
              </a:solidFill>
              <a:latin typeface="Arial"/>
              <a:ea typeface="Arial"/>
              <a:cs typeface="Arial"/>
              <a:sym typeface="Arial"/>
            </a:endParaRPr>
          </a:p>
          <a:p>
            <a:pPr indent="0" lvl="0" marL="0" marR="0" rtl="0" algn="l">
              <a:lnSpc>
                <a:spcPct val="90000"/>
              </a:lnSpc>
              <a:spcBef>
                <a:spcPts val="499"/>
              </a:spcBef>
              <a:spcAft>
                <a:spcPts val="0"/>
              </a:spcAft>
              <a:buNone/>
            </a:pPr>
            <a:r>
              <a:t/>
            </a:r>
            <a:endParaRPr b="0" sz="1800" u="none" strike="noStrike">
              <a:solidFill>
                <a:srgbClr val="000000"/>
              </a:solidFill>
              <a:latin typeface="Arial"/>
              <a:ea typeface="Arial"/>
              <a:cs typeface="Arial"/>
              <a:sym typeface="Arial"/>
            </a:endParaRPr>
          </a:p>
          <a:p>
            <a:pPr indent="0" lvl="0" marL="457200" marR="0" rtl="0" algn="l">
              <a:lnSpc>
                <a:spcPct val="90000"/>
              </a:lnSpc>
              <a:spcBef>
                <a:spcPts val="499"/>
              </a:spcBef>
              <a:spcAft>
                <a:spcPts val="0"/>
              </a:spcAft>
              <a:buNone/>
            </a:pPr>
            <a:r>
              <a:t/>
            </a:r>
            <a:endParaRPr b="0" sz="1800" u="none" strike="noStrike">
              <a:solidFill>
                <a:srgbClr val="000000"/>
              </a:solidFill>
              <a:latin typeface="Arial"/>
              <a:ea typeface="Arial"/>
              <a:cs typeface="Arial"/>
              <a:sym typeface="Arial"/>
            </a:endParaRPr>
          </a:p>
        </p:txBody>
      </p:sp>
      <p:sp>
        <p:nvSpPr>
          <p:cNvPr id="239" name="Google Shape;239;p16"/>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Results</a:t>
            </a:r>
            <a:endParaRPr b="0" sz="3700" u="none" strike="noStrike">
              <a:solidFill>
                <a:srgbClr val="000000"/>
              </a:solidFill>
              <a:latin typeface="Arial"/>
              <a:ea typeface="Arial"/>
              <a:cs typeface="Arial"/>
              <a:sym typeface="Arial"/>
            </a:endParaRPr>
          </a:p>
        </p:txBody>
      </p:sp>
      <p:sp>
        <p:nvSpPr>
          <p:cNvPr id="240" name="Google Shape;240;p16"/>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17"/>
          <p:cNvSpPr/>
          <p:nvPr/>
        </p:nvSpPr>
        <p:spPr>
          <a:xfrm>
            <a:off x="811080" y="2529720"/>
            <a:ext cx="1031760" cy="363960"/>
          </a:xfrm>
          <a:prstGeom prst="rect">
            <a:avLst/>
          </a:prstGeom>
          <a:solidFill>
            <a:srgbClr val="0948CB"/>
          </a:solid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n-US" sz="1800" u="none" strike="noStrike">
                <a:solidFill>
                  <a:schemeClr val="lt1"/>
                </a:solidFill>
                <a:latin typeface="Calibri"/>
                <a:ea typeface="Calibri"/>
                <a:cs typeface="Calibri"/>
                <a:sym typeface="Calibri"/>
              </a:rPr>
              <a:t>Section 2</a:t>
            </a:r>
            <a:endParaRPr b="0" sz="1800" u="none" strike="noStrik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18"/>
          <p:cNvSpPr txBox="1"/>
          <p:nvPr>
            <p:ph idx="4294967295" type="body"/>
          </p:nvPr>
        </p:nvSpPr>
        <p:spPr>
          <a:xfrm>
            <a:off x="865080" y="2057400"/>
            <a:ext cx="3931560" cy="381096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Show the screenshot of the scatter plot with explanations</a:t>
            </a:r>
            <a:endParaRPr b="0" i="0" sz="2200" u="none" cap="none" strike="noStrike">
              <a:solidFill>
                <a:srgbClr val="000000"/>
              </a:solidFill>
              <a:latin typeface="Arial"/>
              <a:ea typeface="Arial"/>
              <a:cs typeface="Arial"/>
              <a:sym typeface="Arial"/>
            </a:endParaRPr>
          </a:p>
        </p:txBody>
      </p:sp>
      <p:sp>
        <p:nvSpPr>
          <p:cNvPr id="251" name="Google Shape;251;p18"/>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Flight Number vs. Launch Site</a:t>
            </a:r>
            <a:endParaRPr b="0" sz="3700" u="none" strike="noStrike">
              <a:solidFill>
                <a:srgbClr val="000000"/>
              </a:solidFill>
              <a:latin typeface="Arial"/>
              <a:ea typeface="Arial"/>
              <a:cs typeface="Arial"/>
              <a:sym typeface="Arial"/>
            </a:endParaRPr>
          </a:p>
        </p:txBody>
      </p:sp>
      <p:sp>
        <p:nvSpPr>
          <p:cNvPr id="252" name="Google Shape;252;p18"/>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253" name="Google Shape;253;p18"/>
          <p:cNvPicPr preferRelativeResize="0"/>
          <p:nvPr/>
        </p:nvPicPr>
        <p:blipFill>
          <a:blip r:embed="rId4">
            <a:alphaModFix/>
          </a:blip>
          <a:stretch>
            <a:fillRect/>
          </a:stretch>
        </p:blipFill>
        <p:spPr>
          <a:xfrm>
            <a:off x="5448525" y="1424925"/>
            <a:ext cx="5143500" cy="4657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19"/>
          <p:cNvSpPr txBox="1"/>
          <p:nvPr>
            <p:ph idx="4294967295" type="body"/>
          </p:nvPr>
        </p:nvSpPr>
        <p:spPr>
          <a:xfrm>
            <a:off x="770040" y="2069640"/>
            <a:ext cx="3931560" cy="381096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Show a scatter plot of Payload vs. Launch Site</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Show the screenshot of the scatter plot with explanations</a:t>
            </a:r>
            <a:endParaRPr b="0" i="0" sz="2200" u="none" cap="none" strike="noStrike">
              <a:solidFill>
                <a:srgbClr val="000000"/>
              </a:solidFill>
              <a:latin typeface="Arial"/>
              <a:ea typeface="Arial"/>
              <a:cs typeface="Arial"/>
              <a:sym typeface="Arial"/>
            </a:endParaRPr>
          </a:p>
        </p:txBody>
      </p:sp>
      <p:sp>
        <p:nvSpPr>
          <p:cNvPr id="259" name="Google Shape;259;p19"/>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Payload vs. Launch Site</a:t>
            </a:r>
            <a:endParaRPr b="0" sz="3700" u="none" strike="noStrike">
              <a:solidFill>
                <a:srgbClr val="000000"/>
              </a:solidFill>
              <a:latin typeface="Arial"/>
              <a:ea typeface="Arial"/>
              <a:cs typeface="Arial"/>
              <a:sym typeface="Arial"/>
            </a:endParaRPr>
          </a:p>
        </p:txBody>
      </p:sp>
      <p:sp>
        <p:nvSpPr>
          <p:cNvPr id="260" name="Google Shape;260;p19"/>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261" name="Google Shape;261;p19"/>
          <p:cNvPicPr preferRelativeResize="0"/>
          <p:nvPr/>
        </p:nvPicPr>
        <p:blipFill>
          <a:blip r:embed="rId4">
            <a:alphaModFix/>
          </a:blip>
          <a:stretch>
            <a:fillRect/>
          </a:stretch>
        </p:blipFill>
        <p:spPr>
          <a:xfrm>
            <a:off x="5157675" y="1832875"/>
            <a:ext cx="6229350" cy="411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000000"/>
              </a:solidFill>
              <a:latin typeface="Times New Roman"/>
              <a:ea typeface="Times New Roman"/>
              <a:cs typeface="Times New Roman"/>
              <a:sym typeface="Times New Roman"/>
            </a:endParaRPr>
          </a:p>
        </p:txBody>
      </p:sp>
      <p:sp>
        <p:nvSpPr>
          <p:cNvPr id="133" name="Google Shape;133;p2"/>
          <p:cNvSpPr/>
          <p:nvPr/>
        </p:nvSpPr>
        <p:spPr>
          <a:xfrm>
            <a:off x="958680" y="2113200"/>
            <a:ext cx="5166360" cy="332028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Executive Summary</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Introduction</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Methodology</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Results</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Conclusion</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Appendix</a:t>
            </a:r>
            <a:endParaRPr b="0" i="0" sz="2200" u="none" cap="none" strike="noStrike">
              <a:solidFill>
                <a:srgbClr val="000000"/>
              </a:solidFill>
              <a:latin typeface="Arial"/>
              <a:ea typeface="Arial"/>
              <a:cs typeface="Arial"/>
              <a:sym typeface="Arial"/>
            </a:endParaRPr>
          </a:p>
        </p:txBody>
      </p:sp>
      <p:sp>
        <p:nvSpPr>
          <p:cNvPr id="134" name="Google Shape;134;p2"/>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i="0" lang="en-US" sz="3700" u="none" cap="none" strike="noStrike">
                <a:solidFill>
                  <a:srgbClr val="0B49CB"/>
                </a:solidFill>
                <a:latin typeface="Arial"/>
                <a:ea typeface="Arial"/>
                <a:cs typeface="Arial"/>
                <a:sym typeface="Arial"/>
              </a:rPr>
              <a:t>Outline</a:t>
            </a:r>
            <a:endParaRPr b="0" i="0" sz="37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0"/>
          <p:cNvSpPr txBox="1"/>
          <p:nvPr>
            <p:ph idx="4294967295" type="body"/>
          </p:nvPr>
        </p:nvSpPr>
        <p:spPr>
          <a:xfrm>
            <a:off x="770040" y="2082240"/>
            <a:ext cx="3931560" cy="381096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Show a bar chart for the success rate of each orbit type</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Show the screenshot of the scatter plot with explanations</a:t>
            </a:r>
            <a:endParaRPr b="0" i="0" sz="2200" u="none" cap="none" strike="noStrike">
              <a:solidFill>
                <a:srgbClr val="000000"/>
              </a:solidFill>
              <a:latin typeface="Arial"/>
              <a:ea typeface="Arial"/>
              <a:cs typeface="Arial"/>
              <a:sym typeface="Arial"/>
            </a:endParaRPr>
          </a:p>
        </p:txBody>
      </p:sp>
      <p:sp>
        <p:nvSpPr>
          <p:cNvPr id="267" name="Google Shape;267;p20"/>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Success Rate vs. Orbit Type</a:t>
            </a:r>
            <a:endParaRPr b="0" sz="3700" u="none" strike="noStrike">
              <a:solidFill>
                <a:srgbClr val="000000"/>
              </a:solidFill>
              <a:latin typeface="Arial"/>
              <a:ea typeface="Arial"/>
              <a:cs typeface="Arial"/>
              <a:sym typeface="Arial"/>
            </a:endParaRPr>
          </a:p>
        </p:txBody>
      </p:sp>
      <p:sp>
        <p:nvSpPr>
          <p:cNvPr id="268" name="Google Shape;268;p20"/>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269" name="Google Shape;269;p20"/>
          <p:cNvPicPr preferRelativeResize="0"/>
          <p:nvPr/>
        </p:nvPicPr>
        <p:blipFill>
          <a:blip r:embed="rId4">
            <a:alphaModFix/>
          </a:blip>
          <a:stretch>
            <a:fillRect/>
          </a:stretch>
        </p:blipFill>
        <p:spPr>
          <a:xfrm>
            <a:off x="5206125" y="1679425"/>
            <a:ext cx="5400675" cy="411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21"/>
          <p:cNvSpPr txBox="1"/>
          <p:nvPr>
            <p:ph idx="4294967295" type="body"/>
          </p:nvPr>
        </p:nvSpPr>
        <p:spPr>
          <a:xfrm>
            <a:off x="770040" y="2069640"/>
            <a:ext cx="3931560" cy="381096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Show a scatter point of Flight number vs. Orbit type</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Show the screenshot of the scatter plot with explanations</a:t>
            </a:r>
            <a:endParaRPr b="0" i="0" sz="2200" u="none" cap="none" strike="noStrike">
              <a:solidFill>
                <a:srgbClr val="000000"/>
              </a:solidFill>
              <a:latin typeface="Arial"/>
              <a:ea typeface="Arial"/>
              <a:cs typeface="Arial"/>
              <a:sym typeface="Arial"/>
            </a:endParaRPr>
          </a:p>
        </p:txBody>
      </p:sp>
      <p:sp>
        <p:nvSpPr>
          <p:cNvPr id="275" name="Google Shape;275;p21"/>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Flight Number vs. Orbit Type</a:t>
            </a:r>
            <a:endParaRPr b="0" sz="3700" u="none" strike="noStrike">
              <a:solidFill>
                <a:srgbClr val="000000"/>
              </a:solidFill>
              <a:latin typeface="Arial"/>
              <a:ea typeface="Arial"/>
              <a:cs typeface="Arial"/>
              <a:sym typeface="Arial"/>
            </a:endParaRPr>
          </a:p>
        </p:txBody>
      </p:sp>
      <p:sp>
        <p:nvSpPr>
          <p:cNvPr id="276" name="Google Shape;276;p21"/>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277" name="Google Shape;277;p21"/>
          <p:cNvPicPr preferRelativeResize="0"/>
          <p:nvPr/>
        </p:nvPicPr>
        <p:blipFill>
          <a:blip r:embed="rId4">
            <a:alphaModFix/>
          </a:blip>
          <a:stretch>
            <a:fillRect/>
          </a:stretch>
        </p:blipFill>
        <p:spPr>
          <a:xfrm>
            <a:off x="5722325" y="1824875"/>
            <a:ext cx="5562600" cy="411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22"/>
          <p:cNvSpPr txBox="1"/>
          <p:nvPr>
            <p:ph idx="4294967295" type="body"/>
          </p:nvPr>
        </p:nvSpPr>
        <p:spPr>
          <a:xfrm>
            <a:off x="770040" y="2057400"/>
            <a:ext cx="3931560" cy="381096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Show a scatter point of payload vs. orbit type</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Show the screenshot of the scatter plot with explanations</a:t>
            </a:r>
            <a:endParaRPr b="0" i="0" sz="2200" u="none" cap="none" strike="noStrike">
              <a:solidFill>
                <a:srgbClr val="000000"/>
              </a:solidFill>
              <a:latin typeface="Arial"/>
              <a:ea typeface="Arial"/>
              <a:cs typeface="Arial"/>
              <a:sym typeface="Arial"/>
            </a:endParaRPr>
          </a:p>
        </p:txBody>
      </p:sp>
      <p:sp>
        <p:nvSpPr>
          <p:cNvPr id="283" name="Google Shape;283;p22"/>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Payload vs. Orbit Type</a:t>
            </a:r>
            <a:endParaRPr b="0" sz="3700" u="none" strike="noStrike">
              <a:solidFill>
                <a:srgbClr val="000000"/>
              </a:solidFill>
              <a:latin typeface="Arial"/>
              <a:ea typeface="Arial"/>
              <a:cs typeface="Arial"/>
              <a:sym typeface="Arial"/>
            </a:endParaRPr>
          </a:p>
        </p:txBody>
      </p:sp>
      <p:sp>
        <p:nvSpPr>
          <p:cNvPr id="284" name="Google Shape;284;p22"/>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285" name="Google Shape;285;p22"/>
          <p:cNvPicPr preferRelativeResize="0"/>
          <p:nvPr/>
        </p:nvPicPr>
        <p:blipFill>
          <a:blip r:embed="rId4">
            <a:alphaModFix/>
          </a:blip>
          <a:stretch>
            <a:fillRect/>
          </a:stretch>
        </p:blipFill>
        <p:spPr>
          <a:xfrm>
            <a:off x="4842550" y="1667300"/>
            <a:ext cx="5667375" cy="4114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23"/>
          <p:cNvSpPr txBox="1"/>
          <p:nvPr>
            <p:ph idx="4294967295" type="body"/>
          </p:nvPr>
        </p:nvSpPr>
        <p:spPr>
          <a:xfrm>
            <a:off x="770040" y="2069640"/>
            <a:ext cx="3931560" cy="381096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Show a line chart of yearly average success rate</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Show the screenshot of the scatter plot with explanations</a:t>
            </a:r>
            <a:endParaRPr b="0" i="0" sz="2200" u="none" cap="none" strike="noStrike">
              <a:solidFill>
                <a:srgbClr val="000000"/>
              </a:solidFill>
              <a:latin typeface="Arial"/>
              <a:ea typeface="Arial"/>
              <a:cs typeface="Arial"/>
              <a:sym typeface="Arial"/>
            </a:endParaRPr>
          </a:p>
        </p:txBody>
      </p:sp>
      <p:sp>
        <p:nvSpPr>
          <p:cNvPr id="291" name="Google Shape;291;p23"/>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Launch Success Yearly Trend</a:t>
            </a:r>
            <a:endParaRPr b="0" sz="3700" u="none" strike="noStrike">
              <a:solidFill>
                <a:srgbClr val="000000"/>
              </a:solidFill>
              <a:latin typeface="Arial"/>
              <a:ea typeface="Arial"/>
              <a:cs typeface="Arial"/>
              <a:sym typeface="Arial"/>
            </a:endParaRPr>
          </a:p>
        </p:txBody>
      </p:sp>
      <p:sp>
        <p:nvSpPr>
          <p:cNvPr id="292" name="Google Shape;292;p23"/>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293" name="Google Shape;293;p23"/>
          <p:cNvPicPr preferRelativeResize="0"/>
          <p:nvPr/>
        </p:nvPicPr>
        <p:blipFill>
          <a:blip r:embed="rId4">
            <a:alphaModFix/>
          </a:blip>
          <a:stretch>
            <a:fillRect/>
          </a:stretch>
        </p:blipFill>
        <p:spPr>
          <a:xfrm>
            <a:off x="5763625" y="1824875"/>
            <a:ext cx="5400675" cy="4114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24"/>
          <p:cNvSpPr txBox="1"/>
          <p:nvPr>
            <p:ph idx="4294967295" type="body"/>
          </p:nvPr>
        </p:nvSpPr>
        <p:spPr>
          <a:xfrm>
            <a:off x="770040" y="1898285"/>
            <a:ext cx="9744900" cy="43506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The figure shows a list of all launch sites names</a:t>
            </a:r>
            <a:endParaRPr b="0" i="0" sz="2200" u="none" cap="none" strike="noStrike">
              <a:solidFill>
                <a:srgbClr val="000000"/>
              </a:solidFill>
              <a:latin typeface="Arial"/>
              <a:ea typeface="Arial"/>
              <a:cs typeface="Arial"/>
              <a:sym typeface="Arial"/>
            </a:endParaRPr>
          </a:p>
        </p:txBody>
      </p:sp>
      <p:sp>
        <p:nvSpPr>
          <p:cNvPr id="299" name="Google Shape;299;p24"/>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All Launch Site Names</a:t>
            </a:r>
            <a:endParaRPr b="0" sz="3700" u="none" strike="noStrike">
              <a:solidFill>
                <a:srgbClr val="000000"/>
              </a:solidFill>
              <a:latin typeface="Arial"/>
              <a:ea typeface="Arial"/>
              <a:cs typeface="Arial"/>
              <a:sym typeface="Arial"/>
            </a:endParaRPr>
          </a:p>
        </p:txBody>
      </p:sp>
      <p:sp>
        <p:nvSpPr>
          <p:cNvPr id="300" name="Google Shape;300;p24"/>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301" name="Google Shape;301;p24"/>
          <p:cNvPicPr preferRelativeResize="0"/>
          <p:nvPr/>
        </p:nvPicPr>
        <p:blipFill>
          <a:blip r:embed="rId4">
            <a:alphaModFix/>
          </a:blip>
          <a:stretch>
            <a:fillRect/>
          </a:stretch>
        </p:blipFill>
        <p:spPr>
          <a:xfrm>
            <a:off x="7275828" y="2157250"/>
            <a:ext cx="4675291" cy="279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25"/>
          <p:cNvSpPr txBox="1"/>
          <p:nvPr>
            <p:ph idx="4294967295" type="body"/>
          </p:nvPr>
        </p:nvSpPr>
        <p:spPr>
          <a:xfrm>
            <a:off x="770040" y="1825560"/>
            <a:ext cx="9744840" cy="43506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Here are </a:t>
            </a:r>
            <a:r>
              <a:rPr b="0" i="0" lang="en-US" sz="2200" u="none" cap="none" strike="noStrike">
                <a:solidFill>
                  <a:srgbClr val="292929"/>
                </a:solidFill>
                <a:latin typeface="Arial"/>
                <a:ea typeface="Arial"/>
                <a:cs typeface="Arial"/>
                <a:sym typeface="Arial"/>
              </a:rPr>
              <a:t>5 records where launch sites begin with `CCA`</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07" name="Google Shape;307;p25"/>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Launch Site Names Begin with 'CCA'</a:t>
            </a:r>
            <a:endParaRPr b="0" sz="3700" u="none" strike="noStrike">
              <a:solidFill>
                <a:srgbClr val="000000"/>
              </a:solidFill>
              <a:latin typeface="Arial"/>
              <a:ea typeface="Arial"/>
              <a:cs typeface="Arial"/>
              <a:sym typeface="Arial"/>
            </a:endParaRPr>
          </a:p>
        </p:txBody>
      </p:sp>
      <p:sp>
        <p:nvSpPr>
          <p:cNvPr id="308" name="Google Shape;308;p25"/>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309" name="Google Shape;309;p25"/>
          <p:cNvPicPr preferRelativeResize="0"/>
          <p:nvPr/>
        </p:nvPicPr>
        <p:blipFill>
          <a:blip r:embed="rId4">
            <a:alphaModFix/>
          </a:blip>
          <a:stretch>
            <a:fillRect/>
          </a:stretch>
        </p:blipFill>
        <p:spPr>
          <a:xfrm>
            <a:off x="6011150" y="2323223"/>
            <a:ext cx="4784425" cy="41738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26"/>
          <p:cNvSpPr txBox="1"/>
          <p:nvPr>
            <p:ph idx="4294967295" type="body"/>
          </p:nvPr>
        </p:nvSpPr>
        <p:spPr>
          <a:xfrm>
            <a:off x="770040" y="1825560"/>
            <a:ext cx="9744840" cy="43506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the total payload carried by boosters from NASA</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15" name="Google Shape;315;p26"/>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Total Payload Mass</a:t>
            </a:r>
            <a:endParaRPr b="0" sz="3700" u="none" strike="noStrike">
              <a:solidFill>
                <a:srgbClr val="000000"/>
              </a:solidFill>
              <a:latin typeface="Arial"/>
              <a:ea typeface="Arial"/>
              <a:cs typeface="Arial"/>
              <a:sym typeface="Arial"/>
            </a:endParaRPr>
          </a:p>
        </p:txBody>
      </p:sp>
      <p:sp>
        <p:nvSpPr>
          <p:cNvPr id="316" name="Google Shape;316;p26"/>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317" name="Google Shape;317;p26"/>
          <p:cNvPicPr preferRelativeResize="0"/>
          <p:nvPr/>
        </p:nvPicPr>
        <p:blipFill>
          <a:blip r:embed="rId4">
            <a:alphaModFix/>
          </a:blip>
          <a:stretch>
            <a:fillRect/>
          </a:stretch>
        </p:blipFill>
        <p:spPr>
          <a:xfrm>
            <a:off x="2170250" y="3352500"/>
            <a:ext cx="7222199" cy="1734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27"/>
          <p:cNvSpPr txBox="1"/>
          <p:nvPr>
            <p:ph idx="4294967295" type="body"/>
          </p:nvPr>
        </p:nvSpPr>
        <p:spPr>
          <a:xfrm>
            <a:off x="770040" y="1825560"/>
            <a:ext cx="9744840" cy="43506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T</a:t>
            </a:r>
            <a:r>
              <a:rPr b="0" i="0" lang="en-US" sz="2200" u="none" cap="none" strike="noStrike">
                <a:solidFill>
                  <a:srgbClr val="292929"/>
                </a:solidFill>
                <a:latin typeface="Arial"/>
                <a:ea typeface="Arial"/>
                <a:cs typeface="Arial"/>
                <a:sym typeface="Arial"/>
              </a:rPr>
              <a:t>he average payload mass carried by booster version F9 v1.1</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23" name="Google Shape;323;p27"/>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Average Payload Mass by F9 v1.1</a:t>
            </a:r>
            <a:endParaRPr b="0" sz="3700" u="none" strike="noStrike">
              <a:solidFill>
                <a:srgbClr val="000000"/>
              </a:solidFill>
              <a:latin typeface="Arial"/>
              <a:ea typeface="Arial"/>
              <a:cs typeface="Arial"/>
              <a:sym typeface="Arial"/>
            </a:endParaRPr>
          </a:p>
        </p:txBody>
      </p:sp>
      <p:sp>
        <p:nvSpPr>
          <p:cNvPr id="324" name="Google Shape;324;p27"/>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325" name="Google Shape;325;p27"/>
          <p:cNvPicPr preferRelativeResize="0"/>
          <p:nvPr/>
        </p:nvPicPr>
        <p:blipFill>
          <a:blip r:embed="rId4">
            <a:alphaModFix/>
          </a:blip>
          <a:stretch>
            <a:fillRect/>
          </a:stretch>
        </p:blipFill>
        <p:spPr>
          <a:xfrm>
            <a:off x="1864600" y="3059143"/>
            <a:ext cx="8842801" cy="1883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28"/>
          <p:cNvSpPr txBox="1"/>
          <p:nvPr>
            <p:ph idx="4294967295" type="body"/>
          </p:nvPr>
        </p:nvSpPr>
        <p:spPr>
          <a:xfrm>
            <a:off x="770040" y="1825560"/>
            <a:ext cx="9744840" cy="4350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D</a:t>
            </a:r>
            <a:r>
              <a:rPr b="0" i="0" lang="en-US" sz="2200" u="none" cap="none" strike="noStrike">
                <a:solidFill>
                  <a:srgbClr val="292929"/>
                </a:solidFill>
                <a:latin typeface="Arial"/>
                <a:ea typeface="Arial"/>
                <a:cs typeface="Arial"/>
                <a:sym typeface="Arial"/>
              </a:rPr>
              <a:t>ates of the first successful landing outcome on ground pad</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31" name="Google Shape;331;p28"/>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First Successful Ground Landing Date</a:t>
            </a:r>
            <a:endParaRPr b="0" sz="3700" u="none" strike="noStrike">
              <a:solidFill>
                <a:srgbClr val="000000"/>
              </a:solidFill>
              <a:latin typeface="Arial"/>
              <a:ea typeface="Arial"/>
              <a:cs typeface="Arial"/>
              <a:sym typeface="Arial"/>
            </a:endParaRPr>
          </a:p>
        </p:txBody>
      </p:sp>
      <p:sp>
        <p:nvSpPr>
          <p:cNvPr id="332" name="Google Shape;332;p28"/>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333" name="Google Shape;333;p28"/>
          <p:cNvPicPr preferRelativeResize="0"/>
          <p:nvPr/>
        </p:nvPicPr>
        <p:blipFill>
          <a:blip r:embed="rId4">
            <a:alphaModFix/>
          </a:blip>
          <a:stretch>
            <a:fillRect/>
          </a:stretch>
        </p:blipFill>
        <p:spPr>
          <a:xfrm>
            <a:off x="1618650" y="3091388"/>
            <a:ext cx="8954701" cy="1818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29"/>
          <p:cNvSpPr txBox="1"/>
          <p:nvPr>
            <p:ph idx="4294967295" type="body"/>
          </p:nvPr>
        </p:nvSpPr>
        <p:spPr>
          <a:xfrm>
            <a:off x="770040" y="1825560"/>
            <a:ext cx="9744840" cy="4350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N</a:t>
            </a:r>
            <a:r>
              <a:rPr b="0" i="0" lang="en-US" sz="2200" u="none" cap="none" strike="noStrike">
                <a:solidFill>
                  <a:srgbClr val="292929"/>
                </a:solidFill>
                <a:latin typeface="Arial"/>
                <a:ea typeface="Arial"/>
                <a:cs typeface="Arial"/>
                <a:sym typeface="Arial"/>
              </a:rPr>
              <a:t>ames of boosters which have successfully landed on drone ship and had payload mass greater than 4000 but less than 6000</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39" name="Google Shape;339;p29"/>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70001"/>
              </a:lnSpc>
              <a:spcBef>
                <a:spcPts val="0"/>
              </a:spcBef>
              <a:spcAft>
                <a:spcPts val="0"/>
              </a:spcAft>
              <a:buNone/>
            </a:pPr>
            <a:r>
              <a:rPr b="0" lang="en-US" sz="2200" u="none" strike="noStrike">
                <a:solidFill>
                  <a:srgbClr val="0B49CB"/>
                </a:solidFill>
                <a:latin typeface="Arial"/>
                <a:ea typeface="Arial"/>
                <a:cs typeface="Arial"/>
                <a:sym typeface="Arial"/>
              </a:rPr>
              <a:t>Successful Drone Ship Landing with Payload between 4000 and 6000</a:t>
            </a:r>
            <a:endParaRPr b="0" sz="2200" u="none" strike="noStrike">
              <a:solidFill>
                <a:srgbClr val="000000"/>
              </a:solidFill>
              <a:latin typeface="Arial"/>
              <a:ea typeface="Arial"/>
              <a:cs typeface="Arial"/>
              <a:sym typeface="Arial"/>
            </a:endParaRPr>
          </a:p>
        </p:txBody>
      </p:sp>
      <p:sp>
        <p:nvSpPr>
          <p:cNvPr id="340" name="Google Shape;340;p29"/>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341" name="Google Shape;341;p29"/>
          <p:cNvPicPr preferRelativeResize="0"/>
          <p:nvPr/>
        </p:nvPicPr>
        <p:blipFill>
          <a:blip r:embed="rId4">
            <a:alphaModFix/>
          </a:blip>
          <a:stretch>
            <a:fillRect/>
          </a:stretch>
        </p:blipFill>
        <p:spPr>
          <a:xfrm>
            <a:off x="2350838" y="3258900"/>
            <a:ext cx="7353300" cy="230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3"/>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000000"/>
              </a:solidFill>
              <a:latin typeface="Times New Roman"/>
              <a:ea typeface="Times New Roman"/>
              <a:cs typeface="Times New Roman"/>
              <a:sym typeface="Times New Roman"/>
            </a:endParaRPr>
          </a:p>
        </p:txBody>
      </p:sp>
      <p:sp>
        <p:nvSpPr>
          <p:cNvPr id="140" name="Google Shape;140;p3"/>
          <p:cNvSpPr/>
          <p:nvPr/>
        </p:nvSpPr>
        <p:spPr>
          <a:xfrm>
            <a:off x="842760" y="1440000"/>
            <a:ext cx="4737240" cy="486000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Summary of methodologies</a:t>
            </a:r>
            <a:endParaRPr b="0" i="0" sz="20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 Data collection using API</a:t>
            </a:r>
            <a:endParaRPr b="0" i="0" sz="20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 Data wrangling</a:t>
            </a:r>
            <a:endParaRPr b="0" i="0" sz="20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 Data visualization for exploration</a:t>
            </a:r>
            <a:endParaRPr b="0" i="0" sz="20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-Data analysis with SQL and Python</a:t>
            </a:r>
            <a:endParaRPr b="0" i="0" sz="20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 Model building with ML</a:t>
            </a:r>
            <a:endParaRPr b="0" i="0" sz="2000" u="none" cap="none" strike="noStrike">
              <a:solidFill>
                <a:srgbClr val="000000"/>
              </a:solidFill>
              <a:latin typeface="Arial"/>
              <a:ea typeface="Arial"/>
              <a:cs typeface="Arial"/>
              <a:sym typeface="Arial"/>
            </a:endParaRPr>
          </a:p>
        </p:txBody>
      </p:sp>
      <p:sp>
        <p:nvSpPr>
          <p:cNvPr id="141" name="Google Shape;141;p3"/>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i="0" lang="en-US" sz="3700" u="none" cap="none" strike="noStrike">
                <a:solidFill>
                  <a:srgbClr val="0B49CB"/>
                </a:solidFill>
                <a:latin typeface="Arial"/>
                <a:ea typeface="Arial"/>
                <a:cs typeface="Arial"/>
                <a:sym typeface="Arial"/>
              </a:rPr>
              <a:t>Executive Summary</a:t>
            </a:r>
            <a:endParaRPr b="0" i="0" sz="3700" u="none" cap="none" strike="noStrike">
              <a:solidFill>
                <a:srgbClr val="000000"/>
              </a:solidFill>
              <a:latin typeface="Arial"/>
              <a:ea typeface="Arial"/>
              <a:cs typeface="Arial"/>
              <a:sym typeface="Arial"/>
            </a:endParaRPr>
          </a:p>
        </p:txBody>
      </p:sp>
      <p:sp>
        <p:nvSpPr>
          <p:cNvPr id="142" name="Google Shape;142;p3"/>
          <p:cNvSpPr txBox="1"/>
          <p:nvPr/>
        </p:nvSpPr>
        <p:spPr>
          <a:xfrm>
            <a:off x="6840000" y="1440000"/>
            <a:ext cx="4500000" cy="4500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2000" u="none" cap="none" strike="noStrike">
                <a:solidFill>
                  <a:srgbClr val="292929"/>
                </a:solidFill>
                <a:latin typeface="Arial"/>
                <a:ea typeface="Arial"/>
                <a:cs typeface="Arial"/>
                <a:sym typeface="Arial"/>
              </a:rPr>
              <a:t>Summary of all results</a:t>
            </a:r>
            <a:endParaRPr b="0" sz="2000" u="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20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2000" u="none" strike="noStrike">
                <a:solidFill>
                  <a:srgbClr val="292929"/>
                </a:solidFill>
                <a:latin typeface="Arial"/>
                <a:ea typeface="Arial"/>
                <a:cs typeface="Arial"/>
                <a:sym typeface="Arial"/>
              </a:rPr>
              <a:t> - Results of launch success over           time</a:t>
            </a:r>
            <a:endParaRPr b="0" sz="2000" u="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20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2000" u="none" strike="noStrike">
                <a:solidFill>
                  <a:srgbClr val="292929"/>
                </a:solidFill>
                <a:latin typeface="Arial"/>
                <a:ea typeface="Arial"/>
                <a:cs typeface="Arial"/>
                <a:sym typeface="Arial"/>
              </a:rPr>
              <a:t>- Model prediction perform well</a:t>
            </a:r>
            <a:endParaRPr b="0" sz="2000" u="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30"/>
          <p:cNvSpPr txBox="1"/>
          <p:nvPr>
            <p:ph idx="4294967295" type="body"/>
          </p:nvPr>
        </p:nvSpPr>
        <p:spPr>
          <a:xfrm>
            <a:off x="770040" y="1825560"/>
            <a:ext cx="9744840" cy="43506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T</a:t>
            </a:r>
            <a:r>
              <a:rPr b="0" i="0" lang="en-US" sz="2200" u="none" cap="none" strike="noStrike">
                <a:solidFill>
                  <a:srgbClr val="292929"/>
                </a:solidFill>
                <a:latin typeface="Arial"/>
                <a:ea typeface="Arial"/>
                <a:cs typeface="Arial"/>
                <a:sym typeface="Arial"/>
              </a:rPr>
              <a:t>otal number of successful and failure mission outcomes</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47" name="Google Shape;347;p30"/>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70001"/>
              </a:lnSpc>
              <a:spcBef>
                <a:spcPts val="0"/>
              </a:spcBef>
              <a:spcAft>
                <a:spcPts val="0"/>
              </a:spcAft>
              <a:buNone/>
            </a:pPr>
            <a:r>
              <a:rPr b="0" lang="en-US" sz="2800" u="none" strike="noStrike">
                <a:solidFill>
                  <a:srgbClr val="0B49CB"/>
                </a:solidFill>
                <a:latin typeface="Arial"/>
                <a:ea typeface="Arial"/>
                <a:cs typeface="Arial"/>
                <a:sym typeface="Arial"/>
              </a:rPr>
              <a:t>Total Number of Successful and Failure Mission Outcomes</a:t>
            </a:r>
            <a:endParaRPr b="0" sz="2800" u="none" strike="noStrike">
              <a:solidFill>
                <a:srgbClr val="000000"/>
              </a:solidFill>
              <a:latin typeface="Arial"/>
              <a:ea typeface="Arial"/>
              <a:cs typeface="Arial"/>
              <a:sym typeface="Arial"/>
            </a:endParaRPr>
          </a:p>
        </p:txBody>
      </p:sp>
      <p:sp>
        <p:nvSpPr>
          <p:cNvPr id="348" name="Google Shape;348;p30"/>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349" name="Google Shape;349;p30"/>
          <p:cNvPicPr preferRelativeResize="0"/>
          <p:nvPr/>
        </p:nvPicPr>
        <p:blipFill>
          <a:blip r:embed="rId4">
            <a:alphaModFix/>
          </a:blip>
          <a:stretch>
            <a:fillRect/>
          </a:stretch>
        </p:blipFill>
        <p:spPr>
          <a:xfrm>
            <a:off x="1823462" y="2682727"/>
            <a:ext cx="8545074" cy="315307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31"/>
          <p:cNvSpPr txBox="1"/>
          <p:nvPr>
            <p:ph idx="4294967295" type="body"/>
          </p:nvPr>
        </p:nvSpPr>
        <p:spPr>
          <a:xfrm>
            <a:off x="770040" y="1825560"/>
            <a:ext cx="9744840" cy="43506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N</a:t>
            </a:r>
            <a:r>
              <a:rPr b="0" i="0" lang="en-US" sz="2200" u="none" cap="none" strike="noStrike">
                <a:solidFill>
                  <a:srgbClr val="292929"/>
                </a:solidFill>
                <a:latin typeface="Arial"/>
                <a:ea typeface="Arial"/>
                <a:cs typeface="Arial"/>
                <a:sym typeface="Arial"/>
              </a:rPr>
              <a:t>ames of the booster which have carried the maximum payload mass</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55" name="Google Shape;355;p31"/>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Boosters Carried Maximum Payload</a:t>
            </a:r>
            <a:endParaRPr b="0" sz="3700" u="none" strike="noStrike">
              <a:solidFill>
                <a:srgbClr val="000000"/>
              </a:solidFill>
              <a:latin typeface="Arial"/>
              <a:ea typeface="Arial"/>
              <a:cs typeface="Arial"/>
              <a:sym typeface="Arial"/>
            </a:endParaRPr>
          </a:p>
        </p:txBody>
      </p:sp>
      <p:sp>
        <p:nvSpPr>
          <p:cNvPr id="356" name="Google Shape;356;p31"/>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357" name="Google Shape;357;p31"/>
          <p:cNvPicPr preferRelativeResize="0"/>
          <p:nvPr/>
        </p:nvPicPr>
        <p:blipFill>
          <a:blip r:embed="rId4">
            <a:alphaModFix/>
          </a:blip>
          <a:stretch>
            <a:fillRect/>
          </a:stretch>
        </p:blipFill>
        <p:spPr>
          <a:xfrm>
            <a:off x="2962075" y="2362825"/>
            <a:ext cx="6309175" cy="3960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32"/>
          <p:cNvSpPr txBox="1"/>
          <p:nvPr>
            <p:ph idx="4294967295" type="body"/>
          </p:nvPr>
        </p:nvSpPr>
        <p:spPr>
          <a:xfrm>
            <a:off x="770040" y="1825560"/>
            <a:ext cx="9744840" cy="4350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F</a:t>
            </a:r>
            <a:r>
              <a:rPr b="0" i="0" lang="en-US" sz="2200" u="none" cap="none" strike="noStrike">
                <a:solidFill>
                  <a:srgbClr val="292929"/>
                </a:solidFill>
                <a:latin typeface="Arial"/>
                <a:ea typeface="Arial"/>
                <a:cs typeface="Arial"/>
                <a:sym typeface="Arial"/>
              </a:rPr>
              <a:t>ailed landing_outcomes in drone ship, their booster versions, and launch site names for in year 2015</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63" name="Google Shape;363;p32"/>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2015 Launch Records</a:t>
            </a:r>
            <a:endParaRPr b="0" sz="3700" u="none" strike="noStrike">
              <a:solidFill>
                <a:srgbClr val="000000"/>
              </a:solidFill>
              <a:latin typeface="Arial"/>
              <a:ea typeface="Arial"/>
              <a:cs typeface="Arial"/>
              <a:sym typeface="Arial"/>
            </a:endParaRPr>
          </a:p>
        </p:txBody>
      </p:sp>
      <p:sp>
        <p:nvSpPr>
          <p:cNvPr id="364" name="Google Shape;364;p32"/>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365" name="Google Shape;365;p32"/>
          <p:cNvPicPr preferRelativeResize="0"/>
          <p:nvPr/>
        </p:nvPicPr>
        <p:blipFill>
          <a:blip r:embed="rId4">
            <a:alphaModFix/>
          </a:blip>
          <a:stretch>
            <a:fillRect/>
          </a:stretch>
        </p:blipFill>
        <p:spPr>
          <a:xfrm>
            <a:off x="2070038" y="3375800"/>
            <a:ext cx="7324725" cy="1828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33"/>
          <p:cNvSpPr txBox="1"/>
          <p:nvPr>
            <p:ph idx="4294967295" type="body"/>
          </p:nvPr>
        </p:nvSpPr>
        <p:spPr>
          <a:xfrm>
            <a:off x="770040" y="1825560"/>
            <a:ext cx="9744840" cy="435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R</a:t>
            </a:r>
            <a:r>
              <a:rPr b="0" i="0" lang="en-US" sz="2200" u="none" cap="none" strike="noStrike">
                <a:solidFill>
                  <a:srgbClr val="292929"/>
                </a:solidFill>
                <a:latin typeface="Arial"/>
                <a:ea typeface="Arial"/>
                <a:cs typeface="Arial"/>
                <a:sym typeface="Arial"/>
              </a:rPr>
              <a:t>ount of landing outcomes (such as Failure (drone ship) or Success (ground pad)) between the date 2010-06-04 and 2017-03-20, in descending order</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71" name="Google Shape;371;p33"/>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70001"/>
              </a:lnSpc>
              <a:spcBef>
                <a:spcPts val="0"/>
              </a:spcBef>
              <a:spcAft>
                <a:spcPts val="0"/>
              </a:spcAft>
              <a:buNone/>
            </a:pPr>
            <a:r>
              <a:rPr b="0" lang="en-US" sz="2500" u="none" strike="noStrike">
                <a:solidFill>
                  <a:srgbClr val="0B49CB"/>
                </a:solidFill>
                <a:latin typeface="Arial"/>
                <a:ea typeface="Arial"/>
                <a:cs typeface="Arial"/>
                <a:sym typeface="Arial"/>
              </a:rPr>
              <a:t>Rank Landing Outcomes Between 2010-06-04 and 2017-03-20</a:t>
            </a:r>
            <a:endParaRPr b="0" sz="2500" u="none" strike="noStrike">
              <a:solidFill>
                <a:srgbClr val="000000"/>
              </a:solidFill>
              <a:latin typeface="Arial"/>
              <a:ea typeface="Arial"/>
              <a:cs typeface="Arial"/>
              <a:sym typeface="Arial"/>
            </a:endParaRPr>
          </a:p>
        </p:txBody>
      </p:sp>
      <p:sp>
        <p:nvSpPr>
          <p:cNvPr id="372" name="Google Shape;372;p33"/>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373" name="Google Shape;373;p33"/>
          <p:cNvPicPr preferRelativeResize="0"/>
          <p:nvPr/>
        </p:nvPicPr>
        <p:blipFill>
          <a:blip r:embed="rId4">
            <a:alphaModFix/>
          </a:blip>
          <a:stretch>
            <a:fillRect/>
          </a:stretch>
        </p:blipFill>
        <p:spPr>
          <a:xfrm>
            <a:off x="2054025" y="2797350"/>
            <a:ext cx="7429500" cy="3543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34"/>
          <p:cNvSpPr/>
          <p:nvPr/>
        </p:nvSpPr>
        <p:spPr>
          <a:xfrm>
            <a:off x="811080" y="2529720"/>
            <a:ext cx="1031760" cy="363960"/>
          </a:xfrm>
          <a:prstGeom prst="rect">
            <a:avLst/>
          </a:prstGeom>
          <a:solidFill>
            <a:srgbClr val="0948CB"/>
          </a:solid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n-US" sz="1800" u="none" strike="noStrike">
                <a:solidFill>
                  <a:schemeClr val="lt1"/>
                </a:solidFill>
                <a:latin typeface="Calibri"/>
                <a:ea typeface="Calibri"/>
                <a:cs typeface="Calibri"/>
                <a:sym typeface="Calibri"/>
              </a:rPr>
              <a:t>Section 3</a:t>
            </a:r>
            <a:endParaRPr b="0" sz="1800" u="none" strike="noStrike">
              <a:solidFill>
                <a:srgbClr val="FFFFFF"/>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35"/>
          <p:cNvSpPr txBox="1"/>
          <p:nvPr>
            <p:ph idx="4294967295" type="body"/>
          </p:nvPr>
        </p:nvSpPr>
        <p:spPr>
          <a:xfrm>
            <a:off x="770042" y="1825550"/>
            <a:ext cx="2022000" cy="4350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Launch Sites in US</a:t>
            </a:r>
            <a:endParaRPr b="0" i="0" sz="1800" u="none" cap="none" strike="noStrike">
              <a:solidFill>
                <a:srgbClr val="000000"/>
              </a:solidFill>
              <a:latin typeface="Arial"/>
              <a:ea typeface="Arial"/>
              <a:cs typeface="Arial"/>
              <a:sym typeface="Arial"/>
            </a:endParaRPr>
          </a:p>
        </p:txBody>
      </p:sp>
      <p:sp>
        <p:nvSpPr>
          <p:cNvPr id="384" name="Google Shape;384;p35"/>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lang="en-US" sz="3700">
                <a:solidFill>
                  <a:srgbClr val="0B49CB"/>
                </a:solidFill>
              </a:rPr>
              <a:t>Map of Launch Sites</a:t>
            </a:r>
            <a:endParaRPr b="0" sz="3700" u="none" strike="noStrike">
              <a:solidFill>
                <a:srgbClr val="000000"/>
              </a:solidFill>
              <a:latin typeface="Arial"/>
              <a:ea typeface="Arial"/>
              <a:cs typeface="Arial"/>
              <a:sym typeface="Arial"/>
            </a:endParaRPr>
          </a:p>
        </p:txBody>
      </p:sp>
      <p:sp>
        <p:nvSpPr>
          <p:cNvPr id="385" name="Google Shape;385;p35"/>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386" name="Google Shape;386;p35"/>
          <p:cNvPicPr preferRelativeResize="0"/>
          <p:nvPr/>
        </p:nvPicPr>
        <p:blipFill>
          <a:blip r:embed="rId4">
            <a:alphaModFix/>
          </a:blip>
          <a:stretch>
            <a:fillRect/>
          </a:stretch>
        </p:blipFill>
        <p:spPr>
          <a:xfrm>
            <a:off x="2792050" y="2130651"/>
            <a:ext cx="8665298" cy="4296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36"/>
          <p:cNvSpPr txBox="1"/>
          <p:nvPr>
            <p:ph idx="4294967295" type="body"/>
          </p:nvPr>
        </p:nvSpPr>
        <p:spPr>
          <a:xfrm>
            <a:off x="770040" y="1825560"/>
            <a:ext cx="9744840" cy="4350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Replace &lt;Folium map screenshot 2&gt; title with an appropriate title</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Explore the folium map and make a proper screenshot to show the color-labeled launch outcomes on the map</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Explain the important elements and findings on the screenshot</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2" name="Google Shape;392;p36"/>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&lt;Folium Map Screenshot 2&gt;</a:t>
            </a:r>
            <a:endParaRPr b="0" sz="3700" u="none" strike="noStrike">
              <a:solidFill>
                <a:srgbClr val="000000"/>
              </a:solidFill>
              <a:latin typeface="Arial"/>
              <a:ea typeface="Arial"/>
              <a:cs typeface="Arial"/>
              <a:sym typeface="Arial"/>
            </a:endParaRPr>
          </a:p>
        </p:txBody>
      </p:sp>
      <p:sp>
        <p:nvSpPr>
          <p:cNvPr id="393" name="Google Shape;393;p36"/>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37"/>
          <p:cNvSpPr txBox="1"/>
          <p:nvPr>
            <p:ph idx="4294967295" type="body"/>
          </p:nvPr>
        </p:nvSpPr>
        <p:spPr>
          <a:xfrm>
            <a:off x="770040" y="1690560"/>
            <a:ext cx="8597160" cy="43142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Replace &lt;Folium map screenshot 3&gt; title with an appropriate title</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Explore the generated folium map and show the screenshot of a selected launch site to its proximities such as railway, highway, coastline, with distance calculated and displayed</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Explain the important elements and findings on the screenshot</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99" name="Google Shape;399;p37"/>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&lt;Folium Map Screenshot 3&gt;</a:t>
            </a:r>
            <a:endParaRPr b="0" sz="3700" u="none" strike="noStrike">
              <a:solidFill>
                <a:srgbClr val="000000"/>
              </a:solidFill>
              <a:latin typeface="Arial"/>
              <a:ea typeface="Arial"/>
              <a:cs typeface="Arial"/>
              <a:sym typeface="Arial"/>
            </a:endParaRPr>
          </a:p>
        </p:txBody>
      </p:sp>
      <p:sp>
        <p:nvSpPr>
          <p:cNvPr id="400" name="Google Shape;400;p37"/>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38"/>
          <p:cNvSpPr/>
          <p:nvPr/>
        </p:nvSpPr>
        <p:spPr>
          <a:xfrm>
            <a:off x="811080" y="2529720"/>
            <a:ext cx="1031760" cy="363960"/>
          </a:xfrm>
          <a:prstGeom prst="rect">
            <a:avLst/>
          </a:prstGeom>
          <a:solidFill>
            <a:srgbClr val="0948CB"/>
          </a:solid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n-US" sz="1800" u="none" strike="noStrike">
                <a:solidFill>
                  <a:schemeClr val="lt1"/>
                </a:solidFill>
                <a:latin typeface="Calibri"/>
                <a:ea typeface="Calibri"/>
                <a:cs typeface="Calibri"/>
                <a:sym typeface="Calibri"/>
              </a:rPr>
              <a:t>Section 4</a:t>
            </a:r>
            <a:endParaRPr b="0" sz="1800" u="none" strike="noStrike">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39"/>
          <p:cNvSpPr txBox="1"/>
          <p:nvPr>
            <p:ph idx="4294967295" type="body"/>
          </p:nvPr>
        </p:nvSpPr>
        <p:spPr>
          <a:xfrm>
            <a:off x="770040" y="1825560"/>
            <a:ext cx="9744840" cy="4350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Shows the success proportion of all the sites</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11" name="Google Shape;411;p39"/>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Clr>
                <a:srgbClr val="000000"/>
              </a:buClr>
              <a:buFont typeface="Arial"/>
              <a:buNone/>
            </a:pPr>
            <a:r>
              <a:rPr lang="en-US" sz="3700">
                <a:solidFill>
                  <a:srgbClr val="0B49CB"/>
                </a:solidFill>
              </a:rPr>
              <a:t>Launch success for all Sites</a:t>
            </a:r>
            <a:endParaRPr b="0" sz="3700" u="none" strike="noStrike">
              <a:solidFill>
                <a:srgbClr val="000000"/>
              </a:solidFill>
              <a:latin typeface="Arial"/>
              <a:ea typeface="Arial"/>
              <a:cs typeface="Arial"/>
              <a:sym typeface="Arial"/>
            </a:endParaRPr>
          </a:p>
        </p:txBody>
      </p:sp>
      <p:sp>
        <p:nvSpPr>
          <p:cNvPr id="412" name="Google Shape;412;p39"/>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413" name="Google Shape;413;p39"/>
          <p:cNvPicPr preferRelativeResize="0"/>
          <p:nvPr/>
        </p:nvPicPr>
        <p:blipFill>
          <a:blip r:embed="rId4">
            <a:alphaModFix/>
          </a:blip>
          <a:stretch>
            <a:fillRect/>
          </a:stretch>
        </p:blipFill>
        <p:spPr>
          <a:xfrm>
            <a:off x="342488" y="2778638"/>
            <a:ext cx="11191875" cy="3648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4"/>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b="0" sz="1600" u="none" strike="noStrike">
              <a:solidFill>
                <a:srgbClr val="000000"/>
              </a:solidFill>
              <a:latin typeface="Times New Roman"/>
              <a:ea typeface="Times New Roman"/>
              <a:cs typeface="Times New Roman"/>
              <a:sym typeface="Times New Roman"/>
            </a:endParaRPr>
          </a:p>
        </p:txBody>
      </p:sp>
      <p:sp>
        <p:nvSpPr>
          <p:cNvPr id="148" name="Google Shape;148;p4"/>
          <p:cNvSpPr/>
          <p:nvPr/>
        </p:nvSpPr>
        <p:spPr>
          <a:xfrm>
            <a:off x="828000" y="538560"/>
            <a:ext cx="105292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Introduction</a:t>
            </a:r>
            <a:endParaRPr b="0" sz="3700" u="none" strike="noStrike">
              <a:solidFill>
                <a:srgbClr val="000000"/>
              </a:solidFill>
              <a:latin typeface="Arial"/>
              <a:ea typeface="Arial"/>
              <a:cs typeface="Arial"/>
              <a:sym typeface="Arial"/>
            </a:endParaRPr>
          </a:p>
        </p:txBody>
      </p:sp>
      <p:sp>
        <p:nvSpPr>
          <p:cNvPr id="149" name="Google Shape;149;p4"/>
          <p:cNvSpPr/>
          <p:nvPr/>
        </p:nvSpPr>
        <p:spPr>
          <a:xfrm>
            <a:off x="846596" y="1485375"/>
            <a:ext cx="10498800" cy="1897500"/>
          </a:xfrm>
          <a:prstGeom prst="rect">
            <a:avLst/>
          </a:prstGeom>
          <a:noFill/>
          <a:ln>
            <a:noFill/>
          </a:ln>
        </p:spPr>
        <p:txBody>
          <a:bodyPr anchorCtr="0" anchor="t" bIns="45000" lIns="90000" spcFirstLastPara="1" rIns="90000" wrap="square" tIns="45000">
            <a:normAutofit/>
          </a:bodyPr>
          <a:lstStyle/>
          <a:p>
            <a:pPr indent="-234950" lvl="0" marL="228600" marR="0" rtl="0" algn="l">
              <a:lnSpc>
                <a:spcPct val="90000"/>
              </a:lnSpc>
              <a:spcBef>
                <a:spcPts val="0"/>
              </a:spcBef>
              <a:spcAft>
                <a:spcPts val="0"/>
              </a:spcAft>
              <a:buClr>
                <a:srgbClr val="292929"/>
              </a:buClr>
              <a:buSzPts val="2300"/>
              <a:buChar char="•"/>
            </a:pPr>
            <a:r>
              <a:rPr lang="en-US" sz="2300" u="none" strike="noStrike">
                <a:solidFill>
                  <a:srgbClr val="292929"/>
                </a:solidFill>
              </a:rPr>
              <a:t>Project background and context</a:t>
            </a:r>
            <a:endParaRPr sz="2300" u="none" strike="noStrike">
              <a:solidFill>
                <a:srgbClr val="292929"/>
              </a:solidFill>
            </a:endParaRPr>
          </a:p>
          <a:p>
            <a:pPr indent="0" lvl="0" marL="457200" marR="0" rtl="0" algn="l">
              <a:lnSpc>
                <a:spcPct val="90000"/>
              </a:lnSpc>
              <a:spcBef>
                <a:spcPts val="0"/>
              </a:spcBef>
              <a:spcAft>
                <a:spcPts val="0"/>
              </a:spcAft>
              <a:buNone/>
            </a:pPr>
            <a:r>
              <a:t/>
            </a:r>
            <a:endParaRPr sz="2300">
              <a:solidFill>
                <a:srgbClr val="292929"/>
              </a:solidFill>
            </a:endParaRPr>
          </a:p>
          <a:p>
            <a:pPr indent="0" lvl="0" marL="0" marR="0" rtl="0" algn="l">
              <a:lnSpc>
                <a:spcPct val="90000"/>
              </a:lnSpc>
              <a:spcBef>
                <a:spcPts val="0"/>
              </a:spcBef>
              <a:spcAft>
                <a:spcPts val="0"/>
              </a:spcAft>
              <a:buNone/>
            </a:pPr>
            <a:r>
              <a:rPr lang="en-US" sz="2300">
                <a:solidFill>
                  <a:srgbClr val="292929"/>
                </a:solidFill>
              </a:rPr>
              <a:t>-SpaceX's reusable rocket stages, especially the Falcon 9, have drastically    cut the cost of space missions by enabling multiple launches with the same rocket stage. However, accurately predicting when a stage can be reused without costly refurbishment remains a challenge due to various mission-specific factors.</a:t>
            </a:r>
            <a:endParaRPr sz="2300">
              <a:solidFill>
                <a:srgbClr val="292929"/>
              </a:solidFill>
            </a:endParaRPr>
          </a:p>
          <a:p>
            <a:pPr indent="0" lvl="0" marL="0" marR="0" rtl="0" algn="l">
              <a:lnSpc>
                <a:spcPct val="90000"/>
              </a:lnSpc>
              <a:spcBef>
                <a:spcPts val="0"/>
              </a:spcBef>
              <a:spcAft>
                <a:spcPts val="0"/>
              </a:spcAft>
              <a:buNone/>
            </a:pPr>
            <a:r>
              <a:t/>
            </a:r>
            <a:endParaRPr sz="2300">
              <a:solidFill>
                <a:srgbClr val="292929"/>
              </a:solidFill>
            </a:endParaRPr>
          </a:p>
          <a:p>
            <a:pPr indent="-234950" lvl="0" marL="228600" marR="0" rtl="0" algn="l">
              <a:lnSpc>
                <a:spcPct val="90000"/>
              </a:lnSpc>
              <a:spcBef>
                <a:spcPts val="1400"/>
              </a:spcBef>
              <a:spcAft>
                <a:spcPts val="0"/>
              </a:spcAft>
              <a:buClr>
                <a:srgbClr val="292929"/>
              </a:buClr>
              <a:buSzPts val="2300"/>
              <a:buChar char="•"/>
            </a:pPr>
            <a:r>
              <a:rPr lang="en-US" sz="2300" u="none" strike="noStrike">
                <a:solidFill>
                  <a:srgbClr val="292929"/>
                </a:solidFill>
              </a:rPr>
              <a:t>Problems </a:t>
            </a:r>
            <a:r>
              <a:rPr lang="en-US" sz="2300">
                <a:solidFill>
                  <a:srgbClr val="292929"/>
                </a:solidFill>
              </a:rPr>
              <a:t>we want to solve</a:t>
            </a:r>
            <a:endParaRPr sz="2300">
              <a:solidFill>
                <a:srgbClr val="292929"/>
              </a:solidFill>
            </a:endParaRPr>
          </a:p>
          <a:p>
            <a:pPr indent="0" lvl="0" marL="457200" marR="0" rtl="0" algn="l">
              <a:lnSpc>
                <a:spcPct val="90000"/>
              </a:lnSpc>
              <a:spcBef>
                <a:spcPts val="1400"/>
              </a:spcBef>
              <a:spcAft>
                <a:spcPts val="0"/>
              </a:spcAft>
              <a:buNone/>
            </a:pPr>
            <a:r>
              <a:rPr lang="en-US" sz="2300">
                <a:solidFill>
                  <a:srgbClr val="292929"/>
                </a:solidFill>
              </a:rPr>
              <a:t>-Prediction of Reusability</a:t>
            </a:r>
            <a:endParaRPr sz="2300">
              <a:solidFill>
                <a:srgbClr val="292929"/>
              </a:solidFill>
            </a:endParaRPr>
          </a:p>
          <a:p>
            <a:pPr indent="0" lvl="0" marL="457200" marR="0" rtl="0" algn="l">
              <a:lnSpc>
                <a:spcPct val="90000"/>
              </a:lnSpc>
              <a:spcBef>
                <a:spcPts val="1400"/>
              </a:spcBef>
              <a:spcAft>
                <a:spcPts val="0"/>
              </a:spcAft>
              <a:buNone/>
            </a:pPr>
            <a:r>
              <a:rPr lang="en-US" sz="2300">
                <a:solidFill>
                  <a:srgbClr val="292929"/>
                </a:solidFill>
              </a:rPr>
              <a:t>-Launch Cost Optimization</a:t>
            </a:r>
            <a:endParaRPr sz="2300">
              <a:solidFill>
                <a:srgbClr val="292929"/>
              </a:solidFill>
            </a:endParaRPr>
          </a:p>
          <a:p>
            <a:pPr indent="0" lvl="0" marL="457200" marR="0" rtl="0" algn="l">
              <a:lnSpc>
                <a:spcPct val="90000"/>
              </a:lnSpc>
              <a:spcBef>
                <a:spcPts val="1400"/>
              </a:spcBef>
              <a:spcAft>
                <a:spcPts val="0"/>
              </a:spcAft>
              <a:buNone/>
            </a:pPr>
            <a:r>
              <a:rPr lang="en-US" sz="2300">
                <a:solidFill>
                  <a:srgbClr val="292929"/>
                </a:solidFill>
              </a:rPr>
              <a:t>-Effect of </a:t>
            </a:r>
            <a:r>
              <a:rPr lang="en-US" sz="2300">
                <a:solidFill>
                  <a:schemeClr val="dk1"/>
                </a:solidFill>
              </a:rPr>
              <a:t>Mission-specific Factors</a:t>
            </a:r>
            <a:endParaRPr sz="2300">
              <a:solidFill>
                <a:srgbClr val="292929"/>
              </a:solidFill>
            </a:endParaRPr>
          </a:p>
          <a:p>
            <a:pPr indent="0" lvl="0" marL="457200" marR="0" rtl="0" algn="l">
              <a:lnSpc>
                <a:spcPct val="90000"/>
              </a:lnSpc>
              <a:spcBef>
                <a:spcPts val="1400"/>
              </a:spcBef>
              <a:spcAft>
                <a:spcPts val="0"/>
              </a:spcAft>
              <a:buNone/>
            </a:pPr>
            <a:r>
              <a:t/>
            </a:r>
            <a:endParaRPr sz="23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40"/>
          <p:cNvSpPr txBox="1"/>
          <p:nvPr>
            <p:ph idx="4294967295" type="body"/>
          </p:nvPr>
        </p:nvSpPr>
        <p:spPr>
          <a:xfrm>
            <a:off x="734040" y="1825560"/>
            <a:ext cx="10550880" cy="4350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L</a:t>
            </a:r>
            <a:r>
              <a:rPr b="0" i="0" lang="en-US" sz="2200" u="none" cap="none" strike="noStrike">
                <a:solidFill>
                  <a:srgbClr val="292929"/>
                </a:solidFill>
                <a:latin typeface="Arial"/>
                <a:ea typeface="Arial"/>
                <a:cs typeface="Arial"/>
                <a:sym typeface="Arial"/>
              </a:rPr>
              <a:t>aunch site with highest launch success ratio</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9" name="Google Shape;419;p40"/>
          <p:cNvSpPr/>
          <p:nvPr/>
        </p:nvSpPr>
        <p:spPr>
          <a:xfrm>
            <a:off x="770040" y="538560"/>
            <a:ext cx="10515000" cy="54840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lang="en-US" sz="3700">
                <a:solidFill>
                  <a:srgbClr val="0B49CB"/>
                </a:solidFill>
              </a:rPr>
              <a:t>Site with highest success rate</a:t>
            </a:r>
            <a:endParaRPr b="0" sz="3700" u="none" strike="noStrike">
              <a:solidFill>
                <a:srgbClr val="000000"/>
              </a:solidFill>
              <a:latin typeface="Arial"/>
              <a:ea typeface="Arial"/>
              <a:cs typeface="Arial"/>
              <a:sym typeface="Arial"/>
            </a:endParaRPr>
          </a:p>
        </p:txBody>
      </p:sp>
      <p:sp>
        <p:nvSpPr>
          <p:cNvPr id="420" name="Google Shape;420;p40"/>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421" name="Google Shape;421;p40"/>
          <p:cNvPicPr preferRelativeResize="0"/>
          <p:nvPr/>
        </p:nvPicPr>
        <p:blipFill>
          <a:blip r:embed="rId4">
            <a:alphaModFix/>
          </a:blip>
          <a:stretch>
            <a:fillRect/>
          </a:stretch>
        </p:blipFill>
        <p:spPr>
          <a:xfrm>
            <a:off x="431600" y="2499500"/>
            <a:ext cx="11191875" cy="3676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41"/>
          <p:cNvSpPr txBox="1"/>
          <p:nvPr>
            <p:ph idx="4294967295" type="body"/>
          </p:nvPr>
        </p:nvSpPr>
        <p:spPr>
          <a:xfrm>
            <a:off x="770040" y="1825560"/>
            <a:ext cx="10414080" cy="4350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Payload vs. Launch Outcome scatter plot for all sites, with different payload selected in the range slider</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27" name="Google Shape;427;p41"/>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lang="en-US" sz="3700">
                <a:solidFill>
                  <a:srgbClr val="0B49CB"/>
                </a:solidFill>
              </a:rPr>
              <a:t>Payload vs. Launch Outcome</a:t>
            </a:r>
            <a:endParaRPr b="0" sz="3700" u="none" strike="noStrike">
              <a:solidFill>
                <a:srgbClr val="000000"/>
              </a:solidFill>
              <a:latin typeface="Arial"/>
              <a:ea typeface="Arial"/>
              <a:cs typeface="Arial"/>
              <a:sym typeface="Arial"/>
            </a:endParaRPr>
          </a:p>
        </p:txBody>
      </p:sp>
      <p:sp>
        <p:nvSpPr>
          <p:cNvPr id="428" name="Google Shape;428;p41"/>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429" name="Google Shape;429;p41"/>
          <p:cNvPicPr preferRelativeResize="0"/>
          <p:nvPr/>
        </p:nvPicPr>
        <p:blipFill>
          <a:blip r:embed="rId4">
            <a:alphaModFix/>
          </a:blip>
          <a:stretch>
            <a:fillRect/>
          </a:stretch>
        </p:blipFill>
        <p:spPr>
          <a:xfrm>
            <a:off x="1200915" y="2761098"/>
            <a:ext cx="9790174" cy="3958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42"/>
          <p:cNvSpPr/>
          <p:nvPr/>
        </p:nvSpPr>
        <p:spPr>
          <a:xfrm>
            <a:off x="811080" y="2529720"/>
            <a:ext cx="1031760" cy="363960"/>
          </a:xfrm>
          <a:prstGeom prst="rect">
            <a:avLst/>
          </a:prstGeom>
          <a:solidFill>
            <a:srgbClr val="0948CB"/>
          </a:solid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n-US" sz="1800" u="none" strike="noStrike">
                <a:solidFill>
                  <a:schemeClr val="lt1"/>
                </a:solidFill>
                <a:latin typeface="Calibri"/>
                <a:ea typeface="Calibri"/>
                <a:cs typeface="Calibri"/>
                <a:sym typeface="Calibri"/>
              </a:rPr>
              <a:t>Section 5</a:t>
            </a:r>
            <a:endParaRPr b="0" sz="1800" u="none" strike="noStrike">
              <a:solidFill>
                <a:srgbClr val="FFFFF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43"/>
          <p:cNvSpPr txBox="1"/>
          <p:nvPr>
            <p:ph idx="4294967295" type="body"/>
          </p:nvPr>
        </p:nvSpPr>
        <p:spPr>
          <a:xfrm>
            <a:off x="770040" y="2082240"/>
            <a:ext cx="5325120" cy="381096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see that </a:t>
            </a:r>
            <a:r>
              <a:rPr lang="en-US" sz="2200">
                <a:solidFill>
                  <a:srgbClr val="292929"/>
                </a:solidFill>
              </a:rPr>
              <a:t>Decision</a:t>
            </a:r>
            <a:r>
              <a:rPr lang="en-US" sz="2200">
                <a:solidFill>
                  <a:srgbClr val="292929"/>
                </a:solidFill>
              </a:rPr>
              <a:t> Tree has the best accuracy for prediction model in this case</a:t>
            </a:r>
            <a:endParaRPr b="0" i="0" sz="2200" u="none" cap="none" strike="noStrike">
              <a:solidFill>
                <a:srgbClr val="000000"/>
              </a:solidFill>
              <a:latin typeface="Arial"/>
              <a:ea typeface="Arial"/>
              <a:cs typeface="Arial"/>
              <a:sym typeface="Arial"/>
            </a:endParaRPr>
          </a:p>
        </p:txBody>
      </p:sp>
      <p:sp>
        <p:nvSpPr>
          <p:cNvPr id="440" name="Google Shape;440;p43"/>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Classification Accuracy</a:t>
            </a:r>
            <a:endParaRPr b="0" sz="3700" u="none" strike="noStrike">
              <a:solidFill>
                <a:srgbClr val="000000"/>
              </a:solidFill>
              <a:latin typeface="Arial"/>
              <a:ea typeface="Arial"/>
              <a:cs typeface="Arial"/>
              <a:sym typeface="Arial"/>
            </a:endParaRPr>
          </a:p>
        </p:txBody>
      </p:sp>
      <p:sp>
        <p:nvSpPr>
          <p:cNvPr id="441" name="Google Shape;441;p43"/>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442" name="Google Shape;442;p43"/>
          <p:cNvPicPr preferRelativeResize="0"/>
          <p:nvPr/>
        </p:nvPicPr>
        <p:blipFill>
          <a:blip r:embed="rId4">
            <a:alphaModFix/>
          </a:blip>
          <a:stretch>
            <a:fillRect/>
          </a:stretch>
        </p:blipFill>
        <p:spPr>
          <a:xfrm>
            <a:off x="6095150" y="1691800"/>
            <a:ext cx="5400675" cy="4333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44"/>
          <p:cNvSpPr txBox="1"/>
          <p:nvPr>
            <p:ph idx="4294967295" type="body"/>
          </p:nvPr>
        </p:nvSpPr>
        <p:spPr>
          <a:xfrm>
            <a:off x="770045" y="2057400"/>
            <a:ext cx="5156400" cy="381090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confusion matrix </a:t>
            </a:r>
            <a:r>
              <a:rPr lang="en-US" sz="2200">
                <a:solidFill>
                  <a:srgbClr val="292929"/>
                </a:solidFill>
              </a:rPr>
              <a:t>for</a:t>
            </a:r>
            <a:r>
              <a:rPr lang="en-US" sz="2200">
                <a:solidFill>
                  <a:srgbClr val="292929"/>
                </a:solidFill>
              </a:rPr>
              <a:t> decision tree</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rPr lang="en-US" sz="2200">
                <a:solidFill>
                  <a:srgbClr val="292929"/>
                </a:solidFill>
              </a:rPr>
              <a:t>We see it is less prone to false classifications than other models</a:t>
            </a:r>
            <a:endParaRPr sz="2200">
              <a:solidFill>
                <a:srgbClr val="292929"/>
              </a:solidFill>
            </a:endParaRPr>
          </a:p>
        </p:txBody>
      </p:sp>
      <p:sp>
        <p:nvSpPr>
          <p:cNvPr id="448" name="Google Shape;448;p44"/>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Confusion Matrix</a:t>
            </a:r>
            <a:endParaRPr b="0" sz="3700" u="none" strike="noStrike">
              <a:solidFill>
                <a:srgbClr val="000000"/>
              </a:solidFill>
              <a:latin typeface="Arial"/>
              <a:ea typeface="Arial"/>
              <a:cs typeface="Arial"/>
              <a:sym typeface="Arial"/>
            </a:endParaRPr>
          </a:p>
        </p:txBody>
      </p:sp>
      <p:sp>
        <p:nvSpPr>
          <p:cNvPr id="449" name="Google Shape;449;p44"/>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450" name="Google Shape;450;p44"/>
          <p:cNvPicPr preferRelativeResize="0"/>
          <p:nvPr/>
        </p:nvPicPr>
        <p:blipFill>
          <a:blip r:embed="rId4">
            <a:alphaModFix/>
          </a:blip>
          <a:stretch>
            <a:fillRect/>
          </a:stretch>
        </p:blipFill>
        <p:spPr>
          <a:xfrm>
            <a:off x="6142500" y="1594850"/>
            <a:ext cx="5048250" cy="4333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45"/>
          <p:cNvSpPr txBox="1"/>
          <p:nvPr>
            <p:ph idx="4294967295" type="body"/>
          </p:nvPr>
        </p:nvSpPr>
        <p:spPr>
          <a:xfrm>
            <a:off x="770057" y="1874875"/>
            <a:ext cx="9943500" cy="4350600"/>
          </a:xfrm>
          <a:prstGeom prst="rect">
            <a:avLst/>
          </a:prstGeom>
          <a:noFill/>
          <a:ln>
            <a:noFill/>
          </a:ln>
        </p:spPr>
        <p:txBody>
          <a:bodyPr anchorCtr="0" anchor="t" bIns="45000" lIns="90000" spcFirstLastPara="1" rIns="90000" wrap="square" tIns="45000">
            <a:normAutofit/>
          </a:bodyPr>
          <a:lstStyle/>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We were able to determine cost </a:t>
            </a:r>
            <a:r>
              <a:rPr lang="en-US" sz="2200">
                <a:solidFill>
                  <a:srgbClr val="292929"/>
                </a:solidFill>
              </a:rPr>
              <a:t>efficiency</a:t>
            </a:r>
            <a:r>
              <a:rPr lang="en-US" sz="2200">
                <a:solidFill>
                  <a:srgbClr val="292929"/>
                </a:solidFill>
              </a:rPr>
              <a:t> of launces based on various factors. Ksc launch site has greater success and so do GEO and HEO orbit launches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We are able to see if Space X will reuse their first stages as they </a:t>
            </a:r>
            <a:r>
              <a:rPr lang="en-US" sz="2200">
                <a:solidFill>
                  <a:srgbClr val="292929"/>
                </a:solidFill>
              </a:rPr>
              <a:t>increase</a:t>
            </a:r>
            <a:r>
              <a:rPr lang="en-US" sz="2200">
                <a:solidFill>
                  <a:srgbClr val="292929"/>
                </a:solidFill>
              </a:rPr>
              <a:t> with time</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We can use decision tree model to determine success of first stage</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456" name="Google Shape;456;p45"/>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Conclusions</a:t>
            </a:r>
            <a:endParaRPr b="0" sz="3700" u="none" strike="noStrike">
              <a:solidFill>
                <a:srgbClr val="000000"/>
              </a:solidFill>
              <a:latin typeface="Arial"/>
              <a:ea typeface="Arial"/>
              <a:cs typeface="Arial"/>
              <a:sym typeface="Arial"/>
            </a:endParaRPr>
          </a:p>
        </p:txBody>
      </p:sp>
      <p:sp>
        <p:nvSpPr>
          <p:cNvPr id="457" name="Google Shape;457;p45"/>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46"/>
          <p:cNvSpPr txBox="1"/>
          <p:nvPr>
            <p:ph idx="4294967295" type="body"/>
          </p:nvPr>
        </p:nvSpPr>
        <p:spPr>
          <a:xfrm>
            <a:off x="770040" y="1859400"/>
            <a:ext cx="10514880" cy="43506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https://github.com/Barracuda108/Data-Science-Capstone.git</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64" name="Google Shape;464;p46"/>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Appendix</a:t>
            </a:r>
            <a:endParaRPr b="0" sz="3700" u="none" strike="noStrike">
              <a:solidFill>
                <a:srgbClr val="000000"/>
              </a:solidFill>
              <a:latin typeface="Arial"/>
              <a:ea typeface="Arial"/>
              <a:cs typeface="Arial"/>
              <a:sym typeface="Arial"/>
            </a:endParaRPr>
          </a:p>
        </p:txBody>
      </p:sp>
      <p:sp>
        <p:nvSpPr>
          <p:cNvPr id="465" name="Google Shape;465;p46"/>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5"/>
          <p:cNvSpPr txBox="1"/>
          <p:nvPr>
            <p:ph idx="12" type="sldNum"/>
          </p:nvPr>
        </p:nvSpPr>
        <p:spPr>
          <a:xfrm>
            <a:off x="9448920" y="6356520"/>
            <a:ext cx="2742480" cy="36432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b="0" sz="1600" u="none" strike="noStrike">
              <a:solidFill>
                <a:srgbClr val="FFFFFF"/>
              </a:solidFill>
              <a:latin typeface="Times New Roman"/>
              <a:ea typeface="Times New Roman"/>
              <a:cs typeface="Times New Roman"/>
              <a:sym typeface="Times New Roman"/>
            </a:endParaRPr>
          </a:p>
        </p:txBody>
      </p:sp>
      <p:sp>
        <p:nvSpPr>
          <p:cNvPr id="155" name="Google Shape;155;p5"/>
          <p:cNvSpPr/>
          <p:nvPr/>
        </p:nvSpPr>
        <p:spPr>
          <a:xfrm>
            <a:off x="778320" y="2812680"/>
            <a:ext cx="1031760" cy="363960"/>
          </a:xfrm>
          <a:prstGeom prst="rect">
            <a:avLst/>
          </a:prstGeom>
          <a:solidFill>
            <a:srgbClr val="0948CB"/>
          </a:solid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n-US" sz="1800" u="none" strike="noStrike">
                <a:solidFill>
                  <a:schemeClr val="lt1"/>
                </a:solidFill>
                <a:latin typeface="Calibri"/>
                <a:ea typeface="Calibri"/>
                <a:cs typeface="Calibri"/>
                <a:sym typeface="Calibri"/>
              </a:rPr>
              <a:t>Section 1</a:t>
            </a:r>
            <a:endParaRPr b="0" sz="1800" u="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6"/>
          <p:cNvSpPr/>
          <p:nvPr/>
        </p:nvSpPr>
        <p:spPr>
          <a:xfrm>
            <a:off x="770040" y="1580760"/>
            <a:ext cx="10104120" cy="5211000"/>
          </a:xfrm>
          <a:prstGeom prst="rect">
            <a:avLst/>
          </a:prstGeom>
          <a:noFill/>
          <a:ln>
            <a:noFill/>
          </a:ln>
        </p:spPr>
        <p:txBody>
          <a:bodyPr anchorCtr="0" anchor="t" bIns="45000" lIns="90000" spcFirstLastPara="1" rIns="90000" wrap="square" tIns="45000">
            <a:normAutofit/>
          </a:bodyPr>
          <a:lstStyle/>
          <a:p>
            <a:pPr indent="0" lvl="0" marL="0" marR="0" rtl="0" algn="l">
              <a:lnSpc>
                <a:spcPct val="100001"/>
              </a:lnSpc>
              <a:spcBef>
                <a:spcPts val="0"/>
              </a:spcBef>
              <a:spcAft>
                <a:spcPts val="0"/>
              </a:spcAft>
              <a:buNone/>
            </a:pPr>
            <a:r>
              <a:rPr b="0" lang="en-US" sz="2200" u="none" strike="noStrike">
                <a:solidFill>
                  <a:srgbClr val="0B49CB"/>
                </a:solidFill>
                <a:latin typeface="Arial"/>
                <a:ea typeface="Arial"/>
                <a:cs typeface="Arial"/>
                <a:sym typeface="Arial"/>
              </a:rPr>
              <a:t>Executive Summary</a:t>
            </a:r>
            <a:endParaRPr b="0" sz="2200" u="none" strike="noStrike">
              <a:solidFill>
                <a:srgbClr val="000000"/>
              </a:solidFill>
              <a:latin typeface="Arial"/>
              <a:ea typeface="Arial"/>
              <a:cs typeface="Arial"/>
              <a:sym typeface="Arial"/>
            </a:endParaRPr>
          </a:p>
          <a:p>
            <a:pPr indent="-228600" lvl="0" marL="228600" marR="0" rtl="0" algn="l">
              <a:lnSpc>
                <a:spcPct val="100001"/>
              </a:lnSpc>
              <a:spcBef>
                <a:spcPts val="1400"/>
              </a:spcBef>
              <a:spcAft>
                <a:spcPts val="0"/>
              </a:spcAft>
              <a:buClr>
                <a:srgbClr val="292929"/>
              </a:buClr>
              <a:buSzPts val="2200"/>
              <a:buFont typeface="Arial"/>
              <a:buChar char="•"/>
            </a:pPr>
            <a:r>
              <a:rPr b="0" lang="en-US" sz="2200" u="none" strike="noStrike">
                <a:solidFill>
                  <a:srgbClr val="292929"/>
                </a:solidFill>
                <a:latin typeface="Arial"/>
                <a:ea typeface="Arial"/>
                <a:cs typeface="Arial"/>
                <a:sym typeface="Arial"/>
              </a:rPr>
              <a:t>Data collection methodology:</a:t>
            </a:r>
            <a:endParaRPr b="0" sz="2200" u="none" strike="noStrike">
              <a:solidFill>
                <a:srgbClr val="000000"/>
              </a:solidFill>
              <a:latin typeface="Arial"/>
              <a:ea typeface="Arial"/>
              <a:cs typeface="Arial"/>
              <a:sym typeface="Arial"/>
            </a:endParaRPr>
          </a:p>
          <a:p>
            <a:pPr indent="-228600" lvl="1" marL="685800" marR="0" rtl="0" algn="l">
              <a:lnSpc>
                <a:spcPct val="100001"/>
              </a:lnSpc>
              <a:spcBef>
                <a:spcPts val="1400"/>
              </a:spcBef>
              <a:spcAft>
                <a:spcPts val="0"/>
              </a:spcAft>
              <a:buClr>
                <a:srgbClr val="767171"/>
              </a:buClr>
              <a:buSzPts val="1900"/>
              <a:buFont typeface="Arial"/>
              <a:buChar char="•"/>
            </a:pPr>
            <a:r>
              <a:rPr b="0" i="0" lang="en-US" sz="1900" u="none" cap="none" strike="noStrike">
                <a:solidFill>
                  <a:srgbClr val="757070"/>
                </a:solidFill>
                <a:latin typeface="Arial"/>
                <a:ea typeface="Arial"/>
                <a:cs typeface="Arial"/>
                <a:sym typeface="Arial"/>
              </a:rPr>
              <a:t>Describe how data was collected </a:t>
            </a:r>
            <a:endParaRPr b="0" i="0" sz="1900" u="none" cap="none" strike="noStrike">
              <a:solidFill>
                <a:srgbClr val="000000"/>
              </a:solidFill>
              <a:latin typeface="Arial"/>
              <a:ea typeface="Arial"/>
              <a:cs typeface="Arial"/>
              <a:sym typeface="Arial"/>
            </a:endParaRPr>
          </a:p>
          <a:p>
            <a:pPr indent="-228600" lvl="0" marL="228600" marR="0" rtl="0" algn="l">
              <a:lnSpc>
                <a:spcPct val="100001"/>
              </a:lnSpc>
              <a:spcBef>
                <a:spcPts val="1400"/>
              </a:spcBef>
              <a:spcAft>
                <a:spcPts val="0"/>
              </a:spcAft>
              <a:buClr>
                <a:srgbClr val="292929"/>
              </a:buClr>
              <a:buSzPts val="2200"/>
              <a:buFont typeface="Arial"/>
              <a:buChar char="•"/>
            </a:pPr>
            <a:r>
              <a:rPr b="0" lang="en-US" sz="2200" u="none" strike="noStrike">
                <a:solidFill>
                  <a:srgbClr val="292929"/>
                </a:solidFill>
                <a:latin typeface="Arial"/>
                <a:ea typeface="Arial"/>
                <a:cs typeface="Arial"/>
                <a:sym typeface="Arial"/>
              </a:rPr>
              <a:t>Perform data wrangling</a:t>
            </a:r>
            <a:endParaRPr b="0" sz="2200" u="none" strike="noStrike">
              <a:solidFill>
                <a:srgbClr val="000000"/>
              </a:solidFill>
              <a:latin typeface="Arial"/>
              <a:ea typeface="Arial"/>
              <a:cs typeface="Arial"/>
              <a:sym typeface="Arial"/>
            </a:endParaRPr>
          </a:p>
          <a:p>
            <a:pPr indent="-228600" lvl="1" marL="685800" marR="0" rtl="0" algn="l">
              <a:lnSpc>
                <a:spcPct val="100001"/>
              </a:lnSpc>
              <a:spcBef>
                <a:spcPts val="1400"/>
              </a:spcBef>
              <a:spcAft>
                <a:spcPts val="0"/>
              </a:spcAft>
              <a:buClr>
                <a:srgbClr val="767171"/>
              </a:buClr>
              <a:buSzPts val="1900"/>
              <a:buFont typeface="Arial"/>
              <a:buChar char="•"/>
            </a:pPr>
            <a:r>
              <a:rPr b="0" i="0" lang="en-US" sz="1900" u="none" cap="none" strike="noStrike">
                <a:solidFill>
                  <a:srgbClr val="757070"/>
                </a:solidFill>
                <a:latin typeface="Arial"/>
                <a:ea typeface="Arial"/>
                <a:cs typeface="Arial"/>
                <a:sym typeface="Arial"/>
              </a:rPr>
              <a:t>Describe how data was processed</a:t>
            </a:r>
            <a:endParaRPr b="0" i="0" sz="1900" u="none" cap="none" strike="noStrike">
              <a:solidFill>
                <a:srgbClr val="000000"/>
              </a:solidFill>
              <a:latin typeface="Arial"/>
              <a:ea typeface="Arial"/>
              <a:cs typeface="Arial"/>
              <a:sym typeface="Arial"/>
            </a:endParaRPr>
          </a:p>
          <a:p>
            <a:pPr indent="-228600" lvl="0" marL="228600" marR="0" rtl="0" algn="l">
              <a:lnSpc>
                <a:spcPct val="100001"/>
              </a:lnSpc>
              <a:spcBef>
                <a:spcPts val="1400"/>
              </a:spcBef>
              <a:spcAft>
                <a:spcPts val="0"/>
              </a:spcAft>
              <a:buClr>
                <a:srgbClr val="292929"/>
              </a:buClr>
              <a:buSzPts val="2200"/>
              <a:buFont typeface="Arial"/>
              <a:buChar char="•"/>
            </a:pPr>
            <a:r>
              <a:rPr b="0" lang="en-US" sz="2200" u="none" strike="noStrike">
                <a:solidFill>
                  <a:srgbClr val="292929"/>
                </a:solidFill>
                <a:latin typeface="Arial"/>
                <a:ea typeface="Arial"/>
                <a:cs typeface="Arial"/>
                <a:sym typeface="Arial"/>
              </a:rPr>
              <a:t>Perform exploratory data analysis (EDA) using visualization and SQL</a:t>
            </a:r>
            <a:endParaRPr b="0" sz="2200" u="none" strike="noStrike">
              <a:solidFill>
                <a:srgbClr val="000000"/>
              </a:solidFill>
              <a:latin typeface="Arial"/>
              <a:ea typeface="Arial"/>
              <a:cs typeface="Arial"/>
              <a:sym typeface="Arial"/>
            </a:endParaRPr>
          </a:p>
          <a:p>
            <a:pPr indent="-228600" lvl="0" marL="228600" marR="0" rtl="0" algn="l">
              <a:lnSpc>
                <a:spcPct val="100001"/>
              </a:lnSpc>
              <a:spcBef>
                <a:spcPts val="1400"/>
              </a:spcBef>
              <a:spcAft>
                <a:spcPts val="0"/>
              </a:spcAft>
              <a:buClr>
                <a:srgbClr val="292929"/>
              </a:buClr>
              <a:buSzPts val="2200"/>
              <a:buFont typeface="Arial"/>
              <a:buChar char="•"/>
            </a:pPr>
            <a:r>
              <a:rPr b="0" lang="en-US" sz="2200" u="none" strike="noStrike">
                <a:solidFill>
                  <a:srgbClr val="292929"/>
                </a:solidFill>
                <a:latin typeface="Arial"/>
                <a:ea typeface="Arial"/>
                <a:cs typeface="Arial"/>
                <a:sym typeface="Arial"/>
              </a:rPr>
              <a:t>Perform interactive visual analytics using Folium and Plotly Dash</a:t>
            </a:r>
            <a:endParaRPr b="0" sz="2200" u="none" strike="noStrike">
              <a:solidFill>
                <a:srgbClr val="000000"/>
              </a:solidFill>
              <a:latin typeface="Arial"/>
              <a:ea typeface="Arial"/>
              <a:cs typeface="Arial"/>
              <a:sym typeface="Arial"/>
            </a:endParaRPr>
          </a:p>
          <a:p>
            <a:pPr indent="-228600" lvl="0" marL="228600" marR="0" rtl="0" algn="l">
              <a:lnSpc>
                <a:spcPct val="100001"/>
              </a:lnSpc>
              <a:spcBef>
                <a:spcPts val="1400"/>
              </a:spcBef>
              <a:spcAft>
                <a:spcPts val="0"/>
              </a:spcAft>
              <a:buClr>
                <a:srgbClr val="292929"/>
              </a:buClr>
              <a:buSzPts val="2200"/>
              <a:buFont typeface="Arial"/>
              <a:buChar char="•"/>
            </a:pPr>
            <a:r>
              <a:rPr b="0" lang="en-US" sz="2200" u="none" strike="noStrike">
                <a:solidFill>
                  <a:srgbClr val="292929"/>
                </a:solidFill>
                <a:latin typeface="Arial"/>
                <a:ea typeface="Arial"/>
                <a:cs typeface="Arial"/>
                <a:sym typeface="Arial"/>
              </a:rPr>
              <a:t>Perform predictive analysis using classification models</a:t>
            </a:r>
            <a:endParaRPr b="0" sz="2200" u="none" strike="noStrike">
              <a:solidFill>
                <a:srgbClr val="000000"/>
              </a:solidFill>
              <a:latin typeface="Arial"/>
              <a:ea typeface="Arial"/>
              <a:cs typeface="Arial"/>
              <a:sym typeface="Arial"/>
            </a:endParaRPr>
          </a:p>
          <a:p>
            <a:pPr indent="-228600" lvl="1" marL="685800" marR="0" rtl="0" algn="l">
              <a:lnSpc>
                <a:spcPct val="100001"/>
              </a:lnSpc>
              <a:spcBef>
                <a:spcPts val="1400"/>
              </a:spcBef>
              <a:spcAft>
                <a:spcPts val="0"/>
              </a:spcAft>
              <a:buClr>
                <a:srgbClr val="767171"/>
              </a:buClr>
              <a:buSzPts val="1900"/>
              <a:buFont typeface="Arial"/>
              <a:buChar char="•"/>
            </a:pPr>
            <a:r>
              <a:rPr b="0" i="0" lang="en-US" sz="1900" u="none" cap="none" strike="noStrike">
                <a:solidFill>
                  <a:srgbClr val="757070"/>
                </a:solidFill>
                <a:latin typeface="Arial"/>
                <a:ea typeface="Arial"/>
                <a:cs typeface="Arial"/>
                <a:sym typeface="Arial"/>
              </a:rPr>
              <a:t>How to build, tune, evaluate classification models</a:t>
            </a:r>
            <a:endParaRPr b="0" i="0" sz="1900" u="none" cap="none" strike="noStrike">
              <a:solidFill>
                <a:srgbClr val="000000"/>
              </a:solidFill>
              <a:latin typeface="Arial"/>
              <a:ea typeface="Arial"/>
              <a:cs typeface="Arial"/>
              <a:sym typeface="Arial"/>
            </a:endParaRPr>
          </a:p>
          <a:p>
            <a:pPr indent="0" lvl="0" marL="0" marR="0" rtl="0" algn="l">
              <a:lnSpc>
                <a:spcPct val="100001"/>
              </a:lnSpc>
              <a:spcBef>
                <a:spcPts val="1400"/>
              </a:spcBef>
              <a:spcAft>
                <a:spcPts val="0"/>
              </a:spcAft>
              <a:buNone/>
            </a:pPr>
            <a:r>
              <a:t/>
            </a:r>
            <a:endParaRPr b="0" sz="2200" u="none" strike="noStrike">
              <a:solidFill>
                <a:srgbClr val="000000"/>
              </a:solidFill>
              <a:latin typeface="Arial"/>
              <a:ea typeface="Arial"/>
              <a:cs typeface="Arial"/>
              <a:sym typeface="Arial"/>
            </a:endParaRPr>
          </a:p>
          <a:p>
            <a:pPr indent="0" lvl="0" marL="0" marR="0" rtl="0" algn="l">
              <a:lnSpc>
                <a:spcPct val="80001"/>
              </a:lnSpc>
              <a:spcBef>
                <a:spcPts val="1400"/>
              </a:spcBef>
              <a:spcAft>
                <a:spcPts val="0"/>
              </a:spcAft>
              <a:buNone/>
            </a:pPr>
            <a:r>
              <a:t/>
            </a:r>
            <a:endParaRPr b="0" sz="550" u="none" strike="noStrike">
              <a:solidFill>
                <a:srgbClr val="000000"/>
              </a:solidFill>
              <a:latin typeface="Arial"/>
              <a:ea typeface="Arial"/>
              <a:cs typeface="Arial"/>
              <a:sym typeface="Arial"/>
            </a:endParaRPr>
          </a:p>
          <a:p>
            <a:pPr indent="0" lvl="0" marL="0" marR="0" rtl="0" algn="l">
              <a:lnSpc>
                <a:spcPct val="80001"/>
              </a:lnSpc>
              <a:spcBef>
                <a:spcPts val="1400"/>
              </a:spcBef>
              <a:spcAft>
                <a:spcPts val="0"/>
              </a:spcAft>
              <a:buNone/>
            </a:pPr>
            <a:r>
              <a:t/>
            </a:r>
            <a:endParaRPr b="0" sz="550" u="none" strike="noStrike">
              <a:solidFill>
                <a:srgbClr val="000000"/>
              </a:solidFill>
              <a:latin typeface="Arial"/>
              <a:ea typeface="Arial"/>
              <a:cs typeface="Arial"/>
              <a:sym typeface="Arial"/>
            </a:endParaRPr>
          </a:p>
          <a:p>
            <a:pPr indent="0" lvl="0" marL="0" marR="0" rtl="0" algn="l">
              <a:lnSpc>
                <a:spcPct val="80001"/>
              </a:lnSpc>
              <a:spcBef>
                <a:spcPts val="1400"/>
              </a:spcBef>
              <a:spcAft>
                <a:spcPts val="0"/>
              </a:spcAft>
              <a:buNone/>
            </a:pPr>
            <a:r>
              <a:t/>
            </a:r>
            <a:endParaRPr b="0" sz="550" u="none" strike="noStrike">
              <a:solidFill>
                <a:srgbClr val="000000"/>
              </a:solidFill>
              <a:latin typeface="Arial"/>
              <a:ea typeface="Arial"/>
              <a:cs typeface="Arial"/>
              <a:sym typeface="Arial"/>
            </a:endParaRPr>
          </a:p>
          <a:p>
            <a:pPr indent="0" lvl="0" marL="0" marR="0" rtl="0" algn="l">
              <a:lnSpc>
                <a:spcPct val="80001"/>
              </a:lnSpc>
              <a:spcBef>
                <a:spcPts val="1400"/>
              </a:spcBef>
              <a:spcAft>
                <a:spcPts val="0"/>
              </a:spcAft>
              <a:buNone/>
            </a:pPr>
            <a:r>
              <a:t/>
            </a:r>
            <a:endParaRPr b="0" sz="550" u="none" strike="noStrike">
              <a:solidFill>
                <a:srgbClr val="000000"/>
              </a:solidFill>
              <a:latin typeface="Arial"/>
              <a:ea typeface="Arial"/>
              <a:cs typeface="Arial"/>
              <a:sym typeface="Arial"/>
            </a:endParaRPr>
          </a:p>
        </p:txBody>
      </p:sp>
      <p:sp>
        <p:nvSpPr>
          <p:cNvPr id="162" name="Google Shape;162;p6"/>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Methodology</a:t>
            </a:r>
            <a:endParaRPr b="0" sz="3700" u="none" strike="noStrike">
              <a:solidFill>
                <a:srgbClr val="000000"/>
              </a:solidFill>
              <a:latin typeface="Arial"/>
              <a:ea typeface="Arial"/>
              <a:cs typeface="Arial"/>
              <a:sym typeface="Arial"/>
            </a:endParaRPr>
          </a:p>
        </p:txBody>
      </p:sp>
      <p:sp>
        <p:nvSpPr>
          <p:cNvPr id="163" name="Google Shape;163;p6"/>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7"/>
          <p:cNvSpPr txBox="1"/>
          <p:nvPr>
            <p:ph idx="4294967295" type="body"/>
          </p:nvPr>
        </p:nvSpPr>
        <p:spPr>
          <a:xfrm>
            <a:off x="770040" y="1825560"/>
            <a:ext cx="10514880" cy="4350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1400"/>
              </a:spcBef>
              <a:spcAft>
                <a:spcPts val="0"/>
              </a:spcAft>
              <a:buClr>
                <a:srgbClr val="292929"/>
              </a:buClr>
              <a:buSzPts val="2200"/>
              <a:buFont typeface="Arial"/>
              <a:buNone/>
            </a:pPr>
            <a:r>
              <a:rPr lang="en-US" sz="2100">
                <a:solidFill>
                  <a:schemeClr val="dk1"/>
                </a:solidFill>
              </a:rPr>
              <a:t>In this project, data was collected from the SpaceX REST API and additional web scraping. The API provided detailed information on rocket launches, including the rocket used, payload delivered, launch and landing specifications, and landing outcomes. The endpoint </a:t>
            </a:r>
            <a:r>
              <a:rPr lang="en-US" sz="2100">
                <a:solidFill>
                  <a:srgbClr val="188038"/>
                </a:solidFill>
                <a:latin typeface="Roboto Mono"/>
                <a:ea typeface="Roboto Mono"/>
                <a:cs typeface="Roboto Mono"/>
                <a:sym typeface="Roboto Mono"/>
              </a:rPr>
              <a:t>api.spacexdata.com/v4/launches/past</a:t>
            </a:r>
            <a:r>
              <a:rPr lang="en-US" sz="2100">
                <a:solidFill>
                  <a:schemeClr val="dk1"/>
                </a:solidFill>
              </a:rPr>
              <a:t> was used to gather data on past launches, which was then processed into a structured format using Python libraries such as </a:t>
            </a:r>
            <a:r>
              <a:rPr lang="en-US" sz="2100">
                <a:solidFill>
                  <a:srgbClr val="188038"/>
                </a:solidFill>
                <a:latin typeface="Roboto Mono"/>
                <a:ea typeface="Roboto Mono"/>
                <a:cs typeface="Roboto Mono"/>
                <a:sym typeface="Roboto Mono"/>
              </a:rPr>
              <a:t>requests</a:t>
            </a:r>
            <a:r>
              <a:rPr lang="en-US" sz="2100">
                <a:solidFill>
                  <a:schemeClr val="dk1"/>
                </a:solidFill>
              </a:rPr>
              <a:t> and </a:t>
            </a:r>
            <a:r>
              <a:rPr lang="en-US" sz="2100">
                <a:solidFill>
                  <a:srgbClr val="188038"/>
                </a:solidFill>
                <a:latin typeface="Roboto Mono"/>
                <a:ea typeface="Roboto Mono"/>
                <a:cs typeface="Roboto Mono"/>
                <a:sym typeface="Roboto Mono"/>
              </a:rPr>
              <a:t>json_normalize</a:t>
            </a:r>
            <a:r>
              <a:rPr lang="en-US" sz="2100">
                <a:solidFill>
                  <a:schemeClr val="dk1"/>
                </a:solidFill>
              </a:rPr>
              <a:t>. Additionally, data was scraped from Wiki pages using BeautifulSoup for further analysis. Issues like null values in PayloadMass were handled by calculating and replacing missing data with the mean.</a:t>
            </a:r>
            <a:endParaRPr i="0" sz="3200" u="none" cap="none" strike="noStrike">
              <a:solidFill>
                <a:srgbClr val="000000"/>
              </a:solidFill>
            </a:endParaRPr>
          </a:p>
          <a:p>
            <a:pPr indent="0" lvl="0" marL="0" marR="0" rtl="0" algn="l">
              <a:lnSpc>
                <a:spcPct val="100000"/>
              </a:lnSpc>
              <a:spcBef>
                <a:spcPts val="0"/>
              </a:spcBef>
              <a:spcAft>
                <a:spcPts val="0"/>
              </a:spcAft>
              <a:buSzPts val="1800"/>
              <a:buFont typeface="Arial"/>
              <a:buNone/>
            </a:pPr>
            <a:r>
              <a:t/>
            </a:r>
            <a:endParaRPr i="0" sz="2800" u="none" cap="none" strike="noStrike">
              <a:solidFill>
                <a:srgbClr val="000000"/>
              </a:solidFill>
            </a:endParaRPr>
          </a:p>
        </p:txBody>
      </p:sp>
      <p:sp>
        <p:nvSpPr>
          <p:cNvPr id="169" name="Google Shape;169;p7"/>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Data Collection</a:t>
            </a:r>
            <a:endParaRPr b="0" sz="3700" u="none" strike="noStrike">
              <a:solidFill>
                <a:srgbClr val="000000"/>
              </a:solidFill>
              <a:latin typeface="Arial"/>
              <a:ea typeface="Arial"/>
              <a:cs typeface="Arial"/>
              <a:sym typeface="Arial"/>
            </a:endParaRPr>
          </a:p>
        </p:txBody>
      </p:sp>
      <p:sp>
        <p:nvSpPr>
          <p:cNvPr id="170" name="Google Shape;170;p7"/>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8"/>
          <p:cNvSpPr txBox="1"/>
          <p:nvPr>
            <p:ph idx="4294967295" type="body"/>
          </p:nvPr>
        </p:nvSpPr>
        <p:spPr>
          <a:xfrm>
            <a:off x="820800" y="1800360"/>
            <a:ext cx="4639680" cy="4225320"/>
          </a:xfrm>
          <a:prstGeom prst="rect">
            <a:avLst/>
          </a:prstGeom>
          <a:noFill/>
          <a:ln>
            <a:noFill/>
          </a:ln>
        </p:spPr>
        <p:txBody>
          <a:bodyPr anchorCtr="0" anchor="t" bIns="45700" lIns="91425" spcFirstLastPara="1" rIns="91425" wrap="square" tIns="45700">
            <a:normAutofit fontScale="70000" lnSpcReduction="10000"/>
          </a:bodyPr>
          <a:lstStyle/>
          <a:p>
            <a:pPr indent="-246449" lvl="0" marL="228600" marR="0" rtl="0" algn="l">
              <a:lnSpc>
                <a:spcPct val="100000"/>
              </a:lnSpc>
              <a:spcBef>
                <a:spcPts val="0"/>
              </a:spcBef>
              <a:spcAft>
                <a:spcPts val="0"/>
              </a:spcAft>
              <a:buClr>
                <a:srgbClr val="292929"/>
              </a:buClr>
              <a:buSzPct val="145000"/>
              <a:buFont typeface="Arial"/>
              <a:buChar char="•"/>
            </a:pPr>
            <a:r>
              <a:rPr lang="en-US" sz="2444">
                <a:solidFill>
                  <a:schemeClr val="dk1"/>
                </a:solidFill>
              </a:rPr>
              <a:t>Data was collected from the SpaceX REST API by targeting the </a:t>
            </a:r>
            <a:r>
              <a:rPr lang="en-US" sz="2444">
                <a:solidFill>
                  <a:srgbClr val="188038"/>
                </a:solidFill>
              </a:rPr>
              <a:t>/v4/launches/past</a:t>
            </a:r>
            <a:r>
              <a:rPr lang="en-US" sz="2444">
                <a:solidFill>
                  <a:schemeClr val="dk1"/>
                </a:solidFill>
              </a:rPr>
              <a:t> endpoint. A GET request was used to retrieve JSON data on past launches. This data was then converted into a Pandas DataFrame using the </a:t>
            </a:r>
            <a:r>
              <a:rPr lang="en-US" sz="2444">
                <a:solidFill>
                  <a:srgbClr val="188038"/>
                </a:solidFill>
              </a:rPr>
              <a:t>json_normalize</a:t>
            </a:r>
            <a:r>
              <a:rPr lang="en-US" sz="2444">
                <a:solidFill>
                  <a:schemeClr val="dk1"/>
                </a:solidFill>
              </a:rPr>
              <a:t> function for further analysis. Additional API calls were made to gather specific details, such as rocket and payload information.</a:t>
            </a:r>
            <a:endParaRPr i="0" sz="3544" u="none" cap="none" strike="noStrike">
              <a:solidFill>
                <a:srgbClr val="000000"/>
              </a:solidFill>
            </a:endParaRPr>
          </a:p>
          <a:p>
            <a:pPr indent="0" lvl="0" marL="0" marR="0" rtl="0" algn="l">
              <a:lnSpc>
                <a:spcPct val="100000"/>
              </a:lnSpc>
              <a:spcBef>
                <a:spcPts val="1400"/>
              </a:spcBef>
              <a:spcAft>
                <a:spcPts val="0"/>
              </a:spcAft>
              <a:buSzPct val="100000"/>
              <a:buFont typeface="Arial"/>
              <a:buNone/>
            </a:pPr>
            <a:r>
              <a:t/>
            </a:r>
            <a:endParaRPr b="0" i="0" sz="2200" u="none" cap="none" strike="noStrike">
              <a:solidFill>
                <a:srgbClr val="000000"/>
              </a:solidFill>
              <a:latin typeface="Arial"/>
              <a:ea typeface="Arial"/>
              <a:cs typeface="Arial"/>
              <a:sym typeface="Arial"/>
            </a:endParaRPr>
          </a:p>
          <a:p>
            <a:pPr indent="-167640" lvl="0" marL="228600" marR="0" rtl="0" algn="l">
              <a:lnSpc>
                <a:spcPct val="100000"/>
              </a:lnSpc>
              <a:spcBef>
                <a:spcPts val="1400"/>
              </a:spcBef>
              <a:spcAft>
                <a:spcPts val="0"/>
              </a:spcAft>
              <a:buClr>
                <a:srgbClr val="292929"/>
              </a:buClr>
              <a:buSzPct val="100000"/>
              <a:buFont typeface="Arial"/>
              <a:buChar char="•"/>
            </a:pPr>
            <a:r>
              <a:rPr lang="en-US" sz="1771">
                <a:solidFill>
                  <a:srgbClr val="292929"/>
                </a:solidFill>
              </a:rPr>
              <a:t>https://github.com/Barracuda108/Data-Science-Capstone/blob/293a7ea5888c1b0c3df1fea2453802958520b82b/1-jupyter-labs-spacex-data-collection-api.ipynb</a:t>
            </a:r>
            <a:endParaRPr b="0" i="0" sz="1771" u="none" cap="none" strike="noStrike">
              <a:solidFill>
                <a:srgbClr val="000000"/>
              </a:solidFill>
              <a:latin typeface="Arial"/>
              <a:ea typeface="Arial"/>
              <a:cs typeface="Arial"/>
              <a:sym typeface="Arial"/>
            </a:endParaRPr>
          </a:p>
          <a:p>
            <a:pPr indent="0" lvl="0" marL="0" marR="0" rtl="0" algn="l">
              <a:lnSpc>
                <a:spcPct val="90000"/>
              </a:lnSpc>
              <a:spcBef>
                <a:spcPts val="1001"/>
              </a:spcBef>
              <a:spcAft>
                <a:spcPts val="0"/>
              </a:spcAft>
              <a:buSzPct val="1000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90000"/>
              </a:lnSpc>
              <a:spcBef>
                <a:spcPts val="1001"/>
              </a:spcBef>
              <a:spcAft>
                <a:spcPts val="0"/>
              </a:spcAft>
              <a:buSzPct val="100000"/>
              <a:buFont typeface="Arial"/>
              <a:buNone/>
            </a:pPr>
            <a:r>
              <a:t/>
            </a:r>
            <a:endParaRPr b="0" i="0" sz="2800" u="none" cap="none" strike="noStrike">
              <a:solidFill>
                <a:srgbClr val="000000"/>
              </a:solidFill>
              <a:latin typeface="Arial"/>
              <a:ea typeface="Arial"/>
              <a:cs typeface="Arial"/>
              <a:sym typeface="Arial"/>
            </a:endParaRPr>
          </a:p>
        </p:txBody>
      </p:sp>
      <p:sp>
        <p:nvSpPr>
          <p:cNvPr id="176" name="Google Shape;176;p8"/>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Data Collection – SpaceX API</a:t>
            </a:r>
            <a:endParaRPr b="0" sz="3700" u="none" strike="noStrike">
              <a:solidFill>
                <a:srgbClr val="000000"/>
              </a:solidFill>
              <a:latin typeface="Arial"/>
              <a:ea typeface="Arial"/>
              <a:cs typeface="Arial"/>
              <a:sym typeface="Arial"/>
            </a:endParaRPr>
          </a:p>
        </p:txBody>
      </p:sp>
      <p:sp>
        <p:nvSpPr>
          <p:cNvPr id="177" name="Google Shape;177;p8"/>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178" name="Google Shape;178;p8"/>
          <p:cNvPicPr preferRelativeResize="0"/>
          <p:nvPr/>
        </p:nvPicPr>
        <p:blipFill>
          <a:blip r:embed="rId4">
            <a:alphaModFix/>
          </a:blip>
          <a:stretch>
            <a:fillRect/>
          </a:stretch>
        </p:blipFill>
        <p:spPr>
          <a:xfrm>
            <a:off x="5655962" y="2908700"/>
            <a:ext cx="5968450" cy="447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9"/>
          <p:cNvSpPr txBox="1"/>
          <p:nvPr>
            <p:ph idx="4294967295" type="body"/>
          </p:nvPr>
        </p:nvSpPr>
        <p:spPr>
          <a:xfrm>
            <a:off x="770050" y="1792450"/>
            <a:ext cx="4417200" cy="3810900"/>
          </a:xfrm>
          <a:prstGeom prst="rect">
            <a:avLst/>
          </a:prstGeom>
          <a:noFill/>
          <a:ln>
            <a:noFill/>
          </a:ln>
        </p:spPr>
        <p:txBody>
          <a:bodyPr anchorCtr="0" anchor="t" bIns="45700" lIns="91425" spcFirstLastPara="1" rIns="91425" wrap="square" tIns="45700">
            <a:noAutofit/>
          </a:bodyPr>
          <a:lstStyle/>
          <a:p>
            <a:pPr indent="-254000" lvl="0" marL="228600" marR="0" rtl="0" algn="l">
              <a:lnSpc>
                <a:spcPct val="100000"/>
              </a:lnSpc>
              <a:spcBef>
                <a:spcPts val="0"/>
              </a:spcBef>
              <a:spcAft>
                <a:spcPts val="0"/>
              </a:spcAft>
              <a:buClr>
                <a:srgbClr val="292929"/>
              </a:buClr>
              <a:buSzPts val="2600"/>
              <a:buFont typeface="Arial"/>
              <a:buChar char="•"/>
            </a:pPr>
            <a:r>
              <a:rPr lang="en-US" sz="1500">
                <a:solidFill>
                  <a:schemeClr val="dk1"/>
                </a:solidFill>
              </a:rPr>
              <a:t>Web scraping was conducted using the BeautifulSoup library to extract Falcon 9 launch data from relevant Wikipedia tables. The HTML content was parsed to locate and retrieve valuable launch records. This data was then organized and converted into a Pandas DataFrame for further analysis. Web scraping complemented the API data collection by providing additional context and details on Falcon 9 launches.</a:t>
            </a:r>
            <a:endParaRPr i="0" sz="2600" u="none" cap="none" strike="noStrike">
              <a:solidFill>
                <a:srgbClr val="000000"/>
              </a:solidFill>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rgbClr val="000000"/>
              </a:solidFill>
              <a:latin typeface="Arial"/>
              <a:ea typeface="Arial"/>
              <a:cs typeface="Arial"/>
              <a:sym typeface="Arial"/>
            </a:endParaRPr>
          </a:p>
          <a:p>
            <a:pPr indent="-165100" lvl="0" marL="228600" marR="0" rtl="0" algn="l">
              <a:lnSpc>
                <a:spcPct val="100000"/>
              </a:lnSpc>
              <a:spcBef>
                <a:spcPts val="1400"/>
              </a:spcBef>
              <a:spcAft>
                <a:spcPts val="0"/>
              </a:spcAft>
              <a:buClr>
                <a:srgbClr val="292929"/>
              </a:buClr>
              <a:buSzPts val="1200"/>
              <a:buFont typeface="Arial"/>
              <a:buChar char="•"/>
            </a:pPr>
            <a:r>
              <a:rPr lang="en-US" sz="1200">
                <a:solidFill>
                  <a:srgbClr val="292929"/>
                </a:solidFill>
              </a:rPr>
              <a:t>https://github.com/Barracuda108/Data-Science-Capstone/blob/293a7ea5888c1b0c3df1fea2453802958520b82b/2-jupyter-labs-webscraping.ipynb</a:t>
            </a:r>
            <a:endParaRPr b="0" i="0" sz="1200" u="none" cap="none" strike="noStrike">
              <a:solidFill>
                <a:srgbClr val="000000"/>
              </a:solidFill>
              <a:latin typeface="Arial"/>
              <a:ea typeface="Arial"/>
              <a:cs typeface="Arial"/>
              <a:sym typeface="Arial"/>
            </a:endParaRPr>
          </a:p>
        </p:txBody>
      </p:sp>
      <p:sp>
        <p:nvSpPr>
          <p:cNvPr id="184" name="Google Shape;184;p9"/>
          <p:cNvSpPr/>
          <p:nvPr/>
        </p:nvSpPr>
        <p:spPr>
          <a:xfrm>
            <a:off x="770040" y="53856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90000"/>
              </a:lnSpc>
              <a:spcBef>
                <a:spcPts val="0"/>
              </a:spcBef>
              <a:spcAft>
                <a:spcPts val="0"/>
              </a:spcAft>
              <a:buNone/>
            </a:pPr>
            <a:r>
              <a:t/>
            </a:r>
            <a:endParaRPr b="0" sz="4000" u="none" strike="noStrike">
              <a:solidFill>
                <a:srgbClr val="1C7DDB"/>
              </a:solidFill>
              <a:latin typeface="Arial"/>
              <a:ea typeface="Arial"/>
              <a:cs typeface="Arial"/>
              <a:sym typeface="Arial"/>
            </a:endParaRPr>
          </a:p>
        </p:txBody>
      </p:sp>
      <p:sp>
        <p:nvSpPr>
          <p:cNvPr id="185" name="Google Shape;185;p9"/>
          <p:cNvSpPr/>
          <p:nvPr/>
        </p:nvSpPr>
        <p:spPr>
          <a:xfrm>
            <a:off x="922320" y="691200"/>
            <a:ext cx="10514880" cy="548280"/>
          </a:xfrm>
          <a:prstGeom prst="rect">
            <a:avLst/>
          </a:prstGeom>
          <a:noFill/>
          <a:ln>
            <a:noFill/>
          </a:ln>
        </p:spPr>
        <p:txBody>
          <a:bodyPr anchorCtr="0" anchor="ctr" bIns="45000" lIns="90000" spcFirstLastPara="1" rIns="90000" wrap="square" tIns="45000">
            <a:normAutofit/>
          </a:bodyPr>
          <a:lstStyle/>
          <a:p>
            <a:pPr indent="0" lvl="0" marL="0" marR="0" rtl="0" algn="l">
              <a:lnSpc>
                <a:spcPct val="80001"/>
              </a:lnSpc>
              <a:spcBef>
                <a:spcPts val="0"/>
              </a:spcBef>
              <a:spcAft>
                <a:spcPts val="0"/>
              </a:spcAft>
              <a:buNone/>
            </a:pPr>
            <a:r>
              <a:rPr b="0" lang="en-US" sz="3700" u="none" strike="noStrike">
                <a:solidFill>
                  <a:srgbClr val="0B49CB"/>
                </a:solidFill>
                <a:latin typeface="Arial"/>
                <a:ea typeface="Arial"/>
                <a:cs typeface="Arial"/>
                <a:sym typeface="Arial"/>
              </a:rPr>
              <a:t>Data Collection - Scraping</a:t>
            </a:r>
            <a:endParaRPr b="0" sz="3700" u="none" strike="noStrike">
              <a:solidFill>
                <a:srgbClr val="000000"/>
              </a:solidFill>
              <a:latin typeface="Arial"/>
              <a:ea typeface="Arial"/>
              <a:cs typeface="Arial"/>
              <a:sym typeface="Arial"/>
            </a:endParaRPr>
          </a:p>
        </p:txBody>
      </p:sp>
      <p:sp>
        <p:nvSpPr>
          <p:cNvPr id="186" name="Google Shape;186;p9"/>
          <p:cNvSpPr txBox="1"/>
          <p:nvPr>
            <p:ph idx="12" type="sldNum"/>
          </p:nvPr>
        </p:nvSpPr>
        <p:spPr>
          <a:xfrm>
            <a:off x="8714880" y="6025680"/>
            <a:ext cx="2742480" cy="40104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u="none" strike="noStrike">
                <a:solidFill>
                  <a:srgbClr val="1C7DDB"/>
                </a:solidFill>
                <a:latin typeface="Arial"/>
                <a:ea typeface="Arial"/>
                <a:cs typeface="Arial"/>
                <a:sym typeface="Arial"/>
              </a:rPr>
              <a:t>‹#›</a:t>
            </a:fld>
            <a:endParaRPr/>
          </a:p>
        </p:txBody>
      </p:sp>
      <p:pic>
        <p:nvPicPr>
          <p:cNvPr id="187" name="Google Shape;187;p9"/>
          <p:cNvPicPr preferRelativeResize="0"/>
          <p:nvPr/>
        </p:nvPicPr>
        <p:blipFill>
          <a:blip r:embed="rId4">
            <a:alphaModFix/>
          </a:blip>
          <a:stretch>
            <a:fillRect/>
          </a:stretch>
        </p:blipFill>
        <p:spPr>
          <a:xfrm>
            <a:off x="5535525" y="2266300"/>
            <a:ext cx="6656474" cy="4992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